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Lst>
  <p:sldSz cy="5143500" cx="9144000"/>
  <p:notesSz cx="6858000" cy="9144000"/>
  <p:embeddedFontLst>
    <p:embeddedFont>
      <p:font typeface="Raleway"/>
      <p:regular r:id="rId144"/>
      <p:bold r:id="rId145"/>
      <p:italic r:id="rId146"/>
      <p:boldItalic r:id="rId147"/>
    </p:embeddedFont>
    <p:embeddedFont>
      <p:font typeface="Lato"/>
      <p:regular r:id="rId148"/>
      <p:bold r:id="rId149"/>
      <p:italic r:id="rId150"/>
      <p:boldItalic r:id="rId1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Lora Woodfor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6CD71DC-E514-4285-912B-D7BCB3481ED9}">
  <a:tblStyle styleId="{A6CD71DC-E514-4285-912B-D7BCB3481ED9}"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13747562-550D-4E8D-A46B-BD7614F19AFE}"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Lato-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Lato-bold.fntdata"/><Relationship Id="rId4" Type="http://schemas.openxmlformats.org/officeDocument/2006/relationships/commentAuthors" Target="commentAuthors.xml"/><Relationship Id="rId148" Type="http://schemas.openxmlformats.org/officeDocument/2006/relationships/font" Target="fonts/Lato-regular.fntdata"/><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font" Target="fonts/Raleway-boldItalic.fntdata"/><Relationship Id="rId6" Type="http://schemas.openxmlformats.org/officeDocument/2006/relationships/notesMaster" Target="notesMasters/notesMaster1.xml"/><Relationship Id="rId146" Type="http://schemas.openxmlformats.org/officeDocument/2006/relationships/font" Target="fonts/Raleway-italic.fntdata"/><Relationship Id="rId7" Type="http://schemas.openxmlformats.org/officeDocument/2006/relationships/slide" Target="slides/slide1.xml"/><Relationship Id="rId145" Type="http://schemas.openxmlformats.org/officeDocument/2006/relationships/font" Target="fonts/Raleway-bold.fntdata"/><Relationship Id="rId8" Type="http://schemas.openxmlformats.org/officeDocument/2006/relationships/slide" Target="slides/slide2.xml"/><Relationship Id="rId144" Type="http://schemas.openxmlformats.org/officeDocument/2006/relationships/font" Target="fonts/Raleway-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1" Type="http://schemas.openxmlformats.org/officeDocument/2006/relationships/font" Target="fonts/Lato-bold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7-18T20:25:29.997">
    <p:pos x="6000" y="0"/>
    <p:text>fix screen shot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7-07-19T13:59:50.690">
    <p:pos x="6000" y="0"/>
    <p:text>fix</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7-07-19T13:59:58.593">
    <p:pos x="6000" y="0"/>
    <p:text>fix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Shape 8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0" name="Shape 8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Shape 8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0" name="Shape 8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7" name="Shape 8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Shape 8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2" name="Shape 8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Shape 8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1" name="Shape 8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Shape 8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8" name="Shape 8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Shape 9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7" name="Shape 9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5" name="Shape 9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Shape 9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3" name="Shape 9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2" name="Shape 9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6" name="Shape 9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1" name="Shape 9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9" name="Shape 9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Shape 9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9" name="Shape 9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Shape 9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1" name="Shape 9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Shape 9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7" name="Shape 9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Shape 9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5" name="Shape 9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Shape 10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1" name="Shape 10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Shape 10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7" name="Shape 10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2" name="Shape 10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Shape 10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8" name="Shape 10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Shape 10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4" name="Shape 10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0" name="Shape 10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Shape 10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5" name="Shape 10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Shape 10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7" name="Shape 10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Shape 10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3" name="Shape 10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Shape 10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0" name="Shape 10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Shape 10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6" name="Shape 10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Shape 10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3" name="Shape 10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Shape 10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9" name="Shape 10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Shape 10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5" name="Shape 10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Shape 10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0" name="Shape 10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Shape 10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6" name="Shape 10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Shape 1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2" name="Shape 1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Shape 1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7" name="Shape 1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(mainly Valerie)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0" name="Shape 5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4" name="Shape 6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1" name="Shape 6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5" name="Shape 6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2" name="Shape 6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9" name="Shape 6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4" name="Shape 6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5" name="Shape 6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1" name="Shape 7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Shape 7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7" name="Shape 7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Shape 7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2" name="Shape 7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Shape 7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1" name="Shape 7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Shape 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9" name="Shape 7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0" name="Shape 7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Shape 7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6" name="Shape 7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Shape 7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1" name="Shape 7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Shape 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5" name="Shape 7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Shape 7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2" name="Shape 7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Shape 8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1" name="Shape 8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Shape 8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7" name="Shape 8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Shape 8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8" name="Shape 8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4" name="Shape 8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3" name="Shape 8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Font typeface="Trebuchet MS"/>
              <a:buNone/>
              <a:defRPr>
                <a:solidFill>
                  <a:schemeClr val="lt1"/>
                </a:solidFill>
                <a:latin typeface="Trebuchet MS"/>
                <a:ea typeface="Trebuchet MS"/>
                <a:cs typeface="Trebuchet MS"/>
                <a:sym typeface="Trebuchet MS"/>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buFont typeface="Georgia"/>
              <a:defRPr sz="4800">
                <a:solidFill>
                  <a:schemeClr val="lt1"/>
                </a:solidFill>
                <a:latin typeface="Georgia"/>
                <a:ea typeface="Georgia"/>
                <a:cs typeface="Georgia"/>
                <a:sym typeface="Georgia"/>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buFont typeface="Trebuchet MS"/>
              <a:defRPr>
                <a:latin typeface="Trebuchet MS"/>
                <a:ea typeface="Trebuchet MS"/>
                <a:cs typeface="Trebuchet MS"/>
                <a:sym typeface="Trebuchet MS"/>
              </a:defRPr>
            </a:lvl1pPr>
            <a:lvl2pPr lvl="1">
              <a:spcBef>
                <a:spcPts val="0"/>
              </a:spcBef>
              <a:buFont typeface="Trebuchet MS"/>
              <a:defRPr>
                <a:latin typeface="Trebuchet MS"/>
                <a:ea typeface="Trebuchet MS"/>
                <a:cs typeface="Trebuchet MS"/>
                <a:sym typeface="Trebuchet MS"/>
              </a:defRPr>
            </a:lvl2pPr>
            <a:lvl3pPr lvl="2">
              <a:spcBef>
                <a:spcPts val="0"/>
              </a:spcBef>
              <a:buFont typeface="Trebuchet MS"/>
              <a:defRPr>
                <a:latin typeface="Trebuchet MS"/>
                <a:ea typeface="Trebuchet MS"/>
                <a:cs typeface="Trebuchet MS"/>
                <a:sym typeface="Trebuchet MS"/>
              </a:defRPr>
            </a:lvl3pPr>
            <a:lvl4pPr lvl="3">
              <a:spcBef>
                <a:spcPts val="0"/>
              </a:spcBef>
              <a:buFont typeface="Trebuchet MS"/>
              <a:defRPr>
                <a:latin typeface="Trebuchet MS"/>
                <a:ea typeface="Trebuchet MS"/>
                <a:cs typeface="Trebuchet MS"/>
                <a:sym typeface="Trebuchet MS"/>
              </a:defRPr>
            </a:lvl4pPr>
            <a:lvl5pPr lvl="4">
              <a:spcBef>
                <a:spcPts val="0"/>
              </a:spcBef>
              <a:buFont typeface="Trebuchet MS"/>
              <a:defRPr>
                <a:latin typeface="Trebuchet MS"/>
                <a:ea typeface="Trebuchet MS"/>
                <a:cs typeface="Trebuchet MS"/>
                <a:sym typeface="Trebuchet MS"/>
              </a:defRPr>
            </a:lvl5pPr>
            <a:lvl6pPr lvl="5">
              <a:spcBef>
                <a:spcPts val="0"/>
              </a:spcBef>
              <a:buFont typeface="Trebuchet MS"/>
              <a:defRPr>
                <a:latin typeface="Trebuchet MS"/>
                <a:ea typeface="Trebuchet MS"/>
                <a:cs typeface="Trebuchet MS"/>
                <a:sym typeface="Trebuchet MS"/>
              </a:defRPr>
            </a:lvl6pPr>
            <a:lvl7pPr lvl="6">
              <a:spcBef>
                <a:spcPts val="0"/>
              </a:spcBef>
              <a:buFont typeface="Trebuchet MS"/>
              <a:defRPr>
                <a:latin typeface="Trebuchet MS"/>
                <a:ea typeface="Trebuchet MS"/>
                <a:cs typeface="Trebuchet MS"/>
                <a:sym typeface="Trebuchet MS"/>
              </a:defRPr>
            </a:lvl7pPr>
            <a:lvl8pPr lvl="7">
              <a:spcBef>
                <a:spcPts val="0"/>
              </a:spcBef>
              <a:buFont typeface="Trebuchet MS"/>
              <a:defRPr>
                <a:latin typeface="Trebuchet MS"/>
                <a:ea typeface="Trebuchet MS"/>
                <a:cs typeface="Trebuchet MS"/>
                <a:sym typeface="Trebuchet MS"/>
              </a:defRPr>
            </a:lvl8pPr>
            <a:lvl9pPr lvl="8">
              <a:spcBef>
                <a:spcPts val="0"/>
              </a:spcBef>
              <a:buFont typeface="Trebuchet MS"/>
              <a:defRPr>
                <a:latin typeface="Trebuchet MS"/>
                <a:ea typeface="Trebuchet MS"/>
                <a:cs typeface="Trebuchet MS"/>
                <a:sym typeface="Trebuchet MS"/>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335375"/>
            <a:ext cx="8520600" cy="6396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buFont typeface="Trebuchet MS"/>
              <a:defRPr sz="1200">
                <a:latin typeface="Trebuchet MS"/>
                <a:ea typeface="Trebuchet MS"/>
                <a:cs typeface="Trebuchet MS"/>
                <a:sym typeface="Trebuchet MS"/>
              </a:defRPr>
            </a:lvl1pPr>
            <a:lvl2pPr lvl="1">
              <a:spcBef>
                <a:spcPts val="0"/>
              </a:spcBef>
              <a:buSzPct val="100000"/>
              <a:buFont typeface="Trebuchet MS"/>
              <a:defRPr sz="1200">
                <a:latin typeface="Trebuchet MS"/>
                <a:ea typeface="Trebuchet MS"/>
                <a:cs typeface="Trebuchet MS"/>
                <a:sym typeface="Trebuchet MS"/>
              </a:defRPr>
            </a:lvl2pPr>
            <a:lvl3pPr lvl="2">
              <a:spcBef>
                <a:spcPts val="0"/>
              </a:spcBef>
              <a:buSzPct val="100000"/>
              <a:buFont typeface="Trebuchet MS"/>
              <a:defRPr sz="1200">
                <a:latin typeface="Trebuchet MS"/>
                <a:ea typeface="Trebuchet MS"/>
                <a:cs typeface="Trebuchet MS"/>
                <a:sym typeface="Trebuchet MS"/>
              </a:defRPr>
            </a:lvl3pPr>
            <a:lvl4pPr lvl="3">
              <a:spcBef>
                <a:spcPts val="0"/>
              </a:spcBef>
              <a:buSzPct val="100000"/>
              <a:buFont typeface="Trebuchet MS"/>
              <a:defRPr sz="1200">
                <a:latin typeface="Trebuchet MS"/>
                <a:ea typeface="Trebuchet MS"/>
                <a:cs typeface="Trebuchet MS"/>
                <a:sym typeface="Trebuchet MS"/>
              </a:defRPr>
            </a:lvl4pPr>
            <a:lvl5pPr lvl="4">
              <a:spcBef>
                <a:spcPts val="0"/>
              </a:spcBef>
              <a:buSzPct val="100000"/>
              <a:buFont typeface="Trebuchet MS"/>
              <a:defRPr sz="1200">
                <a:latin typeface="Trebuchet MS"/>
                <a:ea typeface="Trebuchet MS"/>
                <a:cs typeface="Trebuchet MS"/>
                <a:sym typeface="Trebuchet MS"/>
              </a:defRPr>
            </a:lvl5pPr>
            <a:lvl6pPr lvl="5">
              <a:spcBef>
                <a:spcPts val="0"/>
              </a:spcBef>
              <a:buSzPct val="100000"/>
              <a:buFont typeface="Trebuchet MS"/>
              <a:defRPr sz="1200">
                <a:latin typeface="Trebuchet MS"/>
                <a:ea typeface="Trebuchet MS"/>
                <a:cs typeface="Trebuchet MS"/>
                <a:sym typeface="Trebuchet MS"/>
              </a:defRPr>
            </a:lvl6pPr>
            <a:lvl7pPr lvl="6">
              <a:spcBef>
                <a:spcPts val="0"/>
              </a:spcBef>
              <a:buSzPct val="100000"/>
              <a:buFont typeface="Trebuchet MS"/>
              <a:defRPr sz="1200">
                <a:latin typeface="Trebuchet MS"/>
                <a:ea typeface="Trebuchet MS"/>
                <a:cs typeface="Trebuchet MS"/>
                <a:sym typeface="Trebuchet MS"/>
              </a:defRPr>
            </a:lvl7pPr>
            <a:lvl8pPr lvl="7">
              <a:spcBef>
                <a:spcPts val="0"/>
              </a:spcBef>
              <a:buSzPct val="100000"/>
              <a:buFont typeface="Trebuchet MS"/>
              <a:defRPr sz="1200">
                <a:latin typeface="Trebuchet MS"/>
                <a:ea typeface="Trebuchet MS"/>
                <a:cs typeface="Trebuchet MS"/>
                <a:sym typeface="Trebuchet MS"/>
              </a:defRPr>
            </a:lvl8pPr>
            <a:lvl9pPr lvl="8">
              <a:spcBef>
                <a:spcPts val="0"/>
              </a:spcBef>
              <a:buSzPct val="100000"/>
              <a:buFont typeface="Trebuchet MS"/>
              <a:defRPr sz="1200">
                <a:latin typeface="Trebuchet MS"/>
                <a:ea typeface="Trebuchet MS"/>
                <a:cs typeface="Trebuchet MS"/>
                <a:sym typeface="Trebuchet MS"/>
              </a:defRPr>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buFont typeface="Georgia"/>
              <a:defRPr sz="3600">
                <a:solidFill>
                  <a:schemeClr val="dk1"/>
                </a:solidFill>
                <a:latin typeface="Georgia"/>
                <a:ea typeface="Georgia"/>
                <a:cs typeface="Georgia"/>
                <a:sym typeface="Georgia"/>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Trebuchet MS"/>
              <a:buNone/>
              <a:defRPr sz="2100">
                <a:latin typeface="Trebuchet MS"/>
                <a:ea typeface="Trebuchet MS"/>
                <a:cs typeface="Trebuchet MS"/>
                <a:sym typeface="Trebuchet M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Font typeface="Trebuchet MS"/>
              <a:defRPr>
                <a:solidFill>
                  <a:schemeClr val="lt1"/>
                </a:solidFill>
                <a:latin typeface="Trebuchet MS"/>
                <a:ea typeface="Trebuchet MS"/>
                <a:cs typeface="Trebuchet MS"/>
                <a:sym typeface="Trebuchet MS"/>
              </a:defRPr>
            </a:lvl1pPr>
            <a:lvl2pPr lvl="1">
              <a:spcBef>
                <a:spcPts val="0"/>
              </a:spcBef>
              <a:buClr>
                <a:schemeClr val="lt1"/>
              </a:buClr>
              <a:buFont typeface="Trebuchet MS"/>
              <a:defRPr>
                <a:solidFill>
                  <a:schemeClr val="lt1"/>
                </a:solidFill>
                <a:latin typeface="Trebuchet MS"/>
                <a:ea typeface="Trebuchet MS"/>
                <a:cs typeface="Trebuchet MS"/>
                <a:sym typeface="Trebuchet MS"/>
              </a:defRPr>
            </a:lvl2pPr>
            <a:lvl3pPr lvl="2">
              <a:spcBef>
                <a:spcPts val="0"/>
              </a:spcBef>
              <a:buClr>
                <a:schemeClr val="lt1"/>
              </a:buClr>
              <a:buFont typeface="Trebuchet MS"/>
              <a:defRPr>
                <a:solidFill>
                  <a:schemeClr val="lt1"/>
                </a:solidFill>
                <a:latin typeface="Trebuchet MS"/>
                <a:ea typeface="Trebuchet MS"/>
                <a:cs typeface="Trebuchet MS"/>
                <a:sym typeface="Trebuchet MS"/>
              </a:defRPr>
            </a:lvl3pPr>
            <a:lvl4pPr lvl="3">
              <a:spcBef>
                <a:spcPts val="0"/>
              </a:spcBef>
              <a:buClr>
                <a:schemeClr val="lt1"/>
              </a:buClr>
              <a:buFont typeface="Trebuchet MS"/>
              <a:defRPr>
                <a:solidFill>
                  <a:schemeClr val="lt1"/>
                </a:solidFill>
                <a:latin typeface="Trebuchet MS"/>
                <a:ea typeface="Trebuchet MS"/>
                <a:cs typeface="Trebuchet MS"/>
                <a:sym typeface="Trebuchet MS"/>
              </a:defRPr>
            </a:lvl4pPr>
            <a:lvl5pPr lvl="4">
              <a:spcBef>
                <a:spcPts val="0"/>
              </a:spcBef>
              <a:buClr>
                <a:schemeClr val="lt1"/>
              </a:buClr>
              <a:buFont typeface="Trebuchet MS"/>
              <a:defRPr>
                <a:solidFill>
                  <a:schemeClr val="lt1"/>
                </a:solidFill>
                <a:latin typeface="Trebuchet MS"/>
                <a:ea typeface="Trebuchet MS"/>
                <a:cs typeface="Trebuchet MS"/>
                <a:sym typeface="Trebuchet MS"/>
              </a:defRPr>
            </a:lvl5pPr>
            <a:lvl6pPr lvl="5">
              <a:spcBef>
                <a:spcPts val="0"/>
              </a:spcBef>
              <a:buClr>
                <a:schemeClr val="lt1"/>
              </a:buClr>
              <a:buFont typeface="Trebuchet MS"/>
              <a:defRPr>
                <a:solidFill>
                  <a:schemeClr val="lt1"/>
                </a:solidFill>
                <a:latin typeface="Trebuchet MS"/>
                <a:ea typeface="Trebuchet MS"/>
                <a:cs typeface="Trebuchet MS"/>
                <a:sym typeface="Trebuchet MS"/>
              </a:defRPr>
            </a:lvl6pPr>
            <a:lvl7pPr lvl="6">
              <a:spcBef>
                <a:spcPts val="0"/>
              </a:spcBef>
              <a:buClr>
                <a:schemeClr val="lt1"/>
              </a:buClr>
              <a:buFont typeface="Trebuchet MS"/>
              <a:defRPr>
                <a:solidFill>
                  <a:schemeClr val="lt1"/>
                </a:solidFill>
                <a:latin typeface="Trebuchet MS"/>
                <a:ea typeface="Trebuchet MS"/>
                <a:cs typeface="Trebuchet MS"/>
                <a:sym typeface="Trebuchet MS"/>
              </a:defRPr>
            </a:lvl7pPr>
            <a:lvl8pPr lvl="7">
              <a:spcBef>
                <a:spcPts val="0"/>
              </a:spcBef>
              <a:buClr>
                <a:schemeClr val="lt1"/>
              </a:buClr>
              <a:buFont typeface="Trebuchet MS"/>
              <a:defRPr>
                <a:solidFill>
                  <a:schemeClr val="lt1"/>
                </a:solidFill>
                <a:latin typeface="Trebuchet MS"/>
                <a:ea typeface="Trebuchet MS"/>
                <a:cs typeface="Trebuchet MS"/>
                <a:sym typeface="Trebuchet MS"/>
              </a:defRPr>
            </a:lvl8pPr>
            <a:lvl9pPr lvl="8">
              <a:spcBef>
                <a:spcPts val="0"/>
              </a:spcBef>
              <a:buClr>
                <a:schemeClr val="lt1"/>
              </a:buClr>
              <a:buFont typeface="Trebuchet MS"/>
              <a:defRPr>
                <a:solidFill>
                  <a:schemeClr val="lt1"/>
                </a:solidFill>
                <a:latin typeface="Trebuchet MS"/>
                <a:ea typeface="Trebuchet MS"/>
                <a:cs typeface="Trebuchet MS"/>
                <a:sym typeface="Trebuchet MS"/>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55.png"/><Relationship Id="rId4"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59.gi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62.png"/><Relationship Id="rId4" Type="http://schemas.openxmlformats.org/officeDocument/2006/relationships/image" Target="../media/image5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5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57.png"/><Relationship Id="rId4" Type="http://schemas.openxmlformats.org/officeDocument/2006/relationships/image" Target="../media/image5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62.png"/><Relationship Id="rId4" Type="http://schemas.openxmlformats.org/officeDocument/2006/relationships/image" Target="../media/image6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62.png"/><Relationship Id="rId4" Type="http://schemas.openxmlformats.org/officeDocument/2006/relationships/image" Target="../media/image6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62.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62.png"/><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67.png"/><Relationship Id="rId4" Type="http://schemas.openxmlformats.org/officeDocument/2006/relationships/hyperlink" Target="http://archivesspace.github.io/archivesspace/api" TargetMode="External"/><Relationship Id="rId5" Type="http://schemas.openxmlformats.org/officeDocument/2006/relationships/hyperlink" Target="https://gist.github.com/jgpawletko/18a1982ec91b290039a968fe4eb924e8" TargetMode="External"/><Relationship Id="rId6" Type="http://schemas.openxmlformats.org/officeDocument/2006/relationships/image" Target="../media/image6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68.png"/><Relationship Id="rId4" Type="http://schemas.openxmlformats.org/officeDocument/2006/relationships/image" Target="../media/image6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hyperlink" Target="http://localhost:8089/"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hyperlink" Target="https://github.com/jhu-archives-and-manuscripts/MARAC_API_Workshop"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6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hyperlink" Target="https://developers.exlibrisgroup.com/voyager/api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hyperlink" Target="https://github.com/jhu-archives-and-manuscripts/python_scripts/blob/master/suppressSelectEnumerations.py"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hyperlink" Target="https://github.com/jhu-archives-and-manuscripts/ASpace_API_Workshop/blob/master/organizations.csv"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hyperlink" Target="https://github.com/seatgeek/fuzzywuzzy.git" TargetMode="External"/><Relationship Id="rId4" Type="http://schemas.openxmlformats.org/officeDocument/2006/relationships/image" Target="../media/image6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hyperlink" Target="https://github.com/jhu-archives-and-manuscripts/MARAC_API_Worksho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github.com/jhu-archives-and-manuscripts/ASpace_API_Workshop" TargetMode="External"/><Relationship Id="rId4" Type="http://schemas.openxmlformats.org/officeDocument/2006/relationships/image" Target="../media/image2.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en.wikipedia.org/wiki/Accelerating_chang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9.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hyperlink" Target="about:blank" TargetMode="External"/><Relationship Id="rId4" Type="http://schemas.openxmlformats.org/officeDocument/2006/relationships/hyperlink" Target="about:blank" TargetMode="External"/><Relationship Id="rId9" Type="http://schemas.openxmlformats.org/officeDocument/2006/relationships/image" Target="../media/image34.png"/><Relationship Id="rId5" Type="http://schemas.openxmlformats.org/officeDocument/2006/relationships/hyperlink" Target="about:blank" TargetMode="External"/><Relationship Id="rId6" Type="http://schemas.openxmlformats.org/officeDocument/2006/relationships/hyperlink" Target="https://ws.lyrasistechnology.org/api" TargetMode="External"/><Relationship Id="rId7" Type="http://schemas.openxmlformats.org/officeDocument/2006/relationships/hyperlink" Target="about:blank" TargetMode="External"/><Relationship Id="rId8" Type="http://schemas.openxmlformats.org/officeDocument/2006/relationships/hyperlink" Target="https://ws.lyrasistechnology.org/api"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38.png"/><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hyperlink" Target="http://localhost:8089/users/admin/login"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comments" Target="../comments/comment1.xml"/><Relationship Id="rId4" Type="http://schemas.openxmlformats.org/officeDocument/2006/relationships/image" Target="../media/image43.png"/><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http://demo.archivesspace.org/api/repositories/2/resources/2"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readwrite.com/2013/09/19/api-define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comments" Target="../comments/comment2.xml"/><Relationship Id="rId4" Type="http://schemas.openxmlformats.org/officeDocument/2006/relationships/image" Target="../media/image41.png"/><Relationship Id="rId9" Type="http://schemas.openxmlformats.org/officeDocument/2006/relationships/hyperlink" Target="http://demo.archivesspace.org/api/container_profiles" TargetMode="External"/><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http://demo.archivesspace.org/api/repositories/2/resources/2"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comments" Target="../comments/comment3.xml"/><Relationship Id="rId4" Type="http://schemas.openxmlformats.org/officeDocument/2006/relationships/image" Target="../media/image45.png"/><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http://localhost:8089/container_profile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hyperlink" Target="http://www.shubhro.com/2014/05/29/development-environment/" TargetMode="External"/><Relationship Id="rId4" Type="http://schemas.openxmlformats.org/officeDocument/2006/relationships/hyperlink" Target="http://python-guide-pt-br.readthedocs.io/en/latest/starting/install/osx/"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49.png"/><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53.png"/><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hyperlink" Target="http://localhost:8089"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about:blank"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earchexchange.techtarget.com/definition/application-program-interface" TargetMode="External"/><Relationship Id="rId4" Type="http://schemas.openxmlformats.org/officeDocument/2006/relationships/hyperlink" Target="http://searchwindevelopment.techtarget.com/definition/HTTP" TargetMode="External"/><Relationship Id="rId5" Type="http://schemas.openxmlformats.org/officeDocument/2006/relationships/hyperlink" Target="http://searchcloudstorage.techtarget.com/definition/RESTful-API"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56.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https://github.com/jhu-archives-and-manuscripts/ASpace_API_Workshop"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hyperlink" Target="https://github.com/archivesspace/archivesspace/blob/master/UPGRADING_1.5.0.md" TargetMode="External"/><Relationship Id="rId4" Type="http://schemas.openxmlformats.org/officeDocument/2006/relationships/hyperlink" Target="https://github.com/cfitz/barcoder/tree/all-repo"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 Id="rId8" Type="http://schemas.openxmlformats.org/officeDocument/2006/relationships/hyperlink" Target="about:blank"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1" name="Shape 71"/>
        <p:cNvGrpSpPr/>
        <p:nvPr/>
      </p:nvGrpSpPr>
      <p:grpSpPr>
        <a:xfrm>
          <a:off x="0" y="0"/>
          <a:ext cx="0" cy="0"/>
          <a:chOff x="0" y="0"/>
          <a:chExt cx="0" cy="0"/>
        </a:xfrm>
      </p:grpSpPr>
      <p:sp>
        <p:nvSpPr>
          <p:cNvPr id="72" name="Shape 72"/>
          <p:cNvSpPr txBox="1"/>
          <p:nvPr>
            <p:ph type="ctrTitle"/>
          </p:nvPr>
        </p:nvSpPr>
        <p:spPr>
          <a:xfrm>
            <a:off x="2371725" y="630225"/>
            <a:ext cx="6331500" cy="3065400"/>
          </a:xfrm>
          <a:prstGeom prst="rect">
            <a:avLst/>
          </a:prstGeom>
        </p:spPr>
        <p:txBody>
          <a:bodyPr anchorCtr="0" anchor="t" bIns="91425" lIns="91425" rIns="91425" tIns="91425">
            <a:noAutofit/>
          </a:bodyPr>
          <a:lstStyle/>
          <a:p>
            <a:pPr lvl="0">
              <a:spcBef>
                <a:spcPts val="0"/>
              </a:spcBef>
              <a:buNone/>
            </a:pPr>
            <a:r>
              <a:rPr lang="en"/>
              <a:t>Introduction to the ArchivesSpace API</a:t>
            </a:r>
          </a:p>
        </p:txBody>
      </p:sp>
      <p:sp>
        <p:nvSpPr>
          <p:cNvPr id="73" name="Shape 73"/>
          <p:cNvSpPr txBox="1"/>
          <p:nvPr>
            <p:ph idx="1" type="subTitle"/>
          </p:nvPr>
        </p:nvSpPr>
        <p:spPr>
          <a:xfrm>
            <a:off x="2390266" y="3238450"/>
            <a:ext cx="6331500" cy="1241700"/>
          </a:xfrm>
          <a:prstGeom prst="rect">
            <a:avLst/>
          </a:prstGeom>
        </p:spPr>
        <p:txBody>
          <a:bodyPr anchorCtr="0" anchor="b" bIns="91425" lIns="91425" rIns="91425" tIns="91425">
            <a:noAutofit/>
          </a:bodyPr>
          <a:lstStyle/>
          <a:p>
            <a:pPr lvl="0">
              <a:spcBef>
                <a:spcPts val="0"/>
              </a:spcBef>
              <a:buNone/>
            </a:pPr>
            <a:r>
              <a:rPr lang="en" sz="2400"/>
              <a:t>ArchivesSpace Member Forum</a:t>
            </a:r>
            <a:br>
              <a:rPr lang="en" sz="2400"/>
            </a:br>
            <a:r>
              <a:rPr lang="en" sz="2400"/>
              <a:t>Portland State University </a:t>
            </a:r>
          </a:p>
          <a:p>
            <a:pPr lvl="0">
              <a:spcBef>
                <a:spcPts val="0"/>
              </a:spcBef>
              <a:buNone/>
            </a:pPr>
            <a:r>
              <a:rPr lang="en" sz="2400"/>
              <a:t>July 25</a:t>
            </a:r>
            <a:r>
              <a:rPr lang="en" sz="2400">
                <a:latin typeface="Trebuchet MS"/>
                <a:ea typeface="Trebuchet MS"/>
                <a:cs typeface="Trebuchet MS"/>
                <a:sym typeface="Trebuchet MS"/>
              </a:rPr>
              <a:t>, 2017</a:t>
            </a:r>
          </a:p>
          <a:p>
            <a:pPr lvl="0">
              <a:spcBef>
                <a:spcPts val="0"/>
              </a:spcBef>
              <a:buNone/>
            </a:pPr>
            <a:r>
              <a:t/>
            </a:r>
            <a:endParaRPr>
              <a:latin typeface="Trebuchet MS"/>
              <a:ea typeface="Trebuchet MS"/>
              <a:cs typeface="Trebuchet MS"/>
              <a:sym typeface="Trebuchet MS"/>
            </a:endParaRPr>
          </a:p>
          <a:p>
            <a:pPr lvl="0" rtl="0" algn="r">
              <a:spcBef>
                <a:spcPts val="0"/>
              </a:spcBef>
              <a:buNone/>
            </a:pPr>
            <a:r>
              <a:rPr lang="en">
                <a:latin typeface="Trebuchet MS"/>
                <a:ea typeface="Trebuchet MS"/>
                <a:cs typeface="Trebuchet MS"/>
                <a:sym typeface="Trebuchet MS"/>
              </a:rPr>
              <a:t>Lora </a:t>
            </a:r>
            <a:r>
              <a:rPr lang="en"/>
              <a:t>Woodford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137" name="Shape 137"/>
        <p:cNvGrpSpPr/>
        <p:nvPr/>
      </p:nvGrpSpPr>
      <p:grpSpPr>
        <a:xfrm>
          <a:off x="0" y="0"/>
          <a:ext cx="0" cy="0"/>
          <a:chOff x="0" y="0"/>
          <a:chExt cx="0" cy="0"/>
        </a:xfrm>
      </p:grpSpPr>
      <p:sp>
        <p:nvSpPr>
          <p:cNvPr id="138" name="Shape 138"/>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Vocabulary pitstop:</a:t>
            </a:r>
            <a:br>
              <a:rPr lang="en">
                <a:solidFill>
                  <a:srgbClr val="FFFFFF"/>
                </a:solidFill>
              </a:rPr>
            </a:br>
            <a:r>
              <a:rPr lang="en">
                <a:solidFill>
                  <a:srgbClr val="FFFFFF"/>
                </a:solidFill>
              </a:rPr>
              <a:t>API Terms</a:t>
            </a:r>
          </a:p>
        </p:txBody>
      </p:sp>
      <p:sp>
        <p:nvSpPr>
          <p:cNvPr id="139" name="Shape 139"/>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GET</a:t>
            </a:r>
            <a:r>
              <a:rPr lang="en" sz="1600">
                <a:solidFill>
                  <a:srgbClr val="FFFFFF"/>
                </a:solidFill>
                <a:latin typeface="Trebuchet MS"/>
                <a:ea typeface="Trebuchet MS"/>
                <a:cs typeface="Trebuchet MS"/>
                <a:sym typeface="Trebuchet MS"/>
              </a:rPr>
              <a:t>, </a:t>
            </a:r>
            <a:r>
              <a:rPr b="1" lang="en" sz="1600">
                <a:solidFill>
                  <a:srgbClr val="FFFFFF"/>
                </a:solidFill>
                <a:latin typeface="Trebuchet MS"/>
                <a:ea typeface="Trebuchet MS"/>
                <a:cs typeface="Trebuchet MS"/>
                <a:sym typeface="Trebuchet MS"/>
              </a:rPr>
              <a:t>POST</a:t>
            </a:r>
            <a:r>
              <a:rPr lang="en" sz="1600">
                <a:solidFill>
                  <a:srgbClr val="FFFFFF"/>
                </a:solidFill>
                <a:latin typeface="Trebuchet MS"/>
                <a:ea typeface="Trebuchet MS"/>
                <a:cs typeface="Trebuchet MS"/>
                <a:sym typeface="Trebuchet MS"/>
              </a:rPr>
              <a:t>, and </a:t>
            </a:r>
            <a:r>
              <a:rPr b="1" lang="en" sz="1600">
                <a:solidFill>
                  <a:srgbClr val="FFFFFF"/>
                </a:solidFill>
                <a:latin typeface="Trebuchet MS"/>
                <a:ea typeface="Trebuchet MS"/>
                <a:cs typeface="Trebuchet MS"/>
                <a:sym typeface="Trebuchet MS"/>
              </a:rPr>
              <a:t>DELETE </a:t>
            </a:r>
            <a:r>
              <a:rPr lang="en" sz="1600">
                <a:solidFill>
                  <a:srgbClr val="FFFFFF"/>
                </a:solidFill>
                <a:latin typeface="Trebuchet MS"/>
                <a:ea typeface="Trebuchet MS"/>
                <a:cs typeface="Trebuchet MS"/>
                <a:sym typeface="Trebuchet MS"/>
              </a:rPr>
              <a:t>are the three cornerstone commands for a RESTful API</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We will use these terms throughout</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Think of them as View, Save, and of course, Delete</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All APIs allow GETs, some let you POST, and few allow you to Delete</a:t>
            </a:r>
          </a:p>
          <a:p>
            <a:pPr indent="-330200" lvl="1" marL="9144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ASpace does all three, but allows you to tailor permissions for each</a:t>
            </a:r>
          </a:p>
          <a:p>
            <a:pPr lvl="0" rtl="0">
              <a:lnSpc>
                <a:spcPct val="115000"/>
              </a:lnSpc>
              <a:spcBef>
                <a:spcPts val="0"/>
              </a:spcBef>
              <a:buNone/>
            </a:pPr>
            <a:r>
              <a:t/>
            </a:r>
            <a:endParaRPr sz="1600">
              <a:latin typeface="Trebuchet MS"/>
              <a:ea typeface="Trebuchet MS"/>
              <a:cs typeface="Trebuchet MS"/>
              <a:sym typeface="Trebuchet M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54" name="Shape 854"/>
        <p:cNvGrpSpPr/>
        <p:nvPr/>
      </p:nvGrpSpPr>
      <p:grpSpPr>
        <a:xfrm>
          <a:off x="0" y="0"/>
          <a:ext cx="0" cy="0"/>
          <a:chOff x="0" y="0"/>
          <a:chExt cx="0" cy="0"/>
        </a:xfrm>
      </p:grpSpPr>
      <p:sp>
        <p:nvSpPr>
          <p:cNvPr id="855" name="Shape 855"/>
          <p:cNvSpPr txBox="1"/>
          <p:nvPr/>
        </p:nvSpPr>
        <p:spPr>
          <a:xfrm>
            <a:off x="227850" y="1061425"/>
            <a:ext cx="8688300" cy="3864900"/>
          </a:xfrm>
          <a:prstGeom prst="rect">
            <a:avLst/>
          </a:prstGeom>
          <a:noFill/>
          <a:ln>
            <a:noFill/>
          </a:ln>
        </p:spPr>
        <p:txBody>
          <a:bodyPr anchorCtr="0" anchor="t" bIns="91425" lIns="91425" rIns="91425" tIns="91425">
            <a:noAutofit/>
          </a:bodyPr>
          <a:lstStyle/>
          <a:p>
            <a:pPr indent="-342900" lvl="0" marL="457200" rtl="0">
              <a:lnSpc>
                <a:spcPct val="115000"/>
              </a:lnSpc>
              <a:spcBef>
                <a:spcPts val="1100"/>
              </a:spcBef>
              <a:spcAft>
                <a:spcPts val="1100"/>
              </a:spcAft>
              <a:buSzPct val="100000"/>
              <a:buAutoNum type="arabicPeriod"/>
            </a:pPr>
            <a:r>
              <a:rPr lang="en" sz="1800">
                <a:solidFill>
                  <a:schemeClr val="dk2"/>
                </a:solidFill>
                <a:latin typeface="Trebuchet MS"/>
                <a:ea typeface="Trebuchet MS"/>
                <a:cs typeface="Trebuchet MS"/>
                <a:sym typeface="Trebuchet MS"/>
              </a:rPr>
              <a:t>Type </a:t>
            </a:r>
            <a:r>
              <a:rPr lang="en" sz="1800">
                <a:highlight>
                  <a:srgbClr val="D0E0E3"/>
                </a:highlight>
                <a:latin typeface="Consolas"/>
                <a:ea typeface="Consolas"/>
                <a:cs typeface="Consolas"/>
                <a:sym typeface="Consolas"/>
              </a:rPr>
              <a:t>ls</a:t>
            </a:r>
            <a:r>
              <a:rPr lang="en" sz="1800">
                <a:solidFill>
                  <a:schemeClr val="dk2"/>
                </a:solidFill>
                <a:latin typeface="Trebuchet MS"/>
                <a:ea typeface="Trebuchet MS"/>
                <a:cs typeface="Trebuchet MS"/>
                <a:sym typeface="Trebuchet MS"/>
              </a:rPr>
              <a:t> and examine the contents of that folder</a:t>
            </a:r>
          </a:p>
          <a:p>
            <a:pPr lvl="0" rtl="0">
              <a:lnSpc>
                <a:spcPct val="115000"/>
              </a:lnSpc>
              <a:spcBef>
                <a:spcPts val="1100"/>
              </a:spcBef>
              <a:spcAft>
                <a:spcPts val="1100"/>
              </a:spcAft>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1100"/>
              </a:spcBef>
              <a:spcAft>
                <a:spcPts val="1100"/>
              </a:spcAft>
              <a:buClr>
                <a:schemeClr val="dk2"/>
              </a:buClr>
              <a:buSzPct val="100000"/>
              <a:buAutoNum type="arabicPeriod"/>
            </a:pPr>
            <a:r>
              <a:rPr lang="en" sz="1800">
                <a:solidFill>
                  <a:schemeClr val="dk2"/>
                </a:solidFill>
                <a:latin typeface="Trebuchet MS"/>
                <a:ea typeface="Trebuchet MS"/>
                <a:cs typeface="Trebuchet MS"/>
                <a:sym typeface="Trebuchet MS"/>
              </a:rPr>
              <a:t>Type </a:t>
            </a:r>
            <a:r>
              <a:rPr lang="en" sz="1800">
                <a:solidFill>
                  <a:schemeClr val="dk2"/>
                </a:solidFill>
                <a:highlight>
                  <a:srgbClr val="D0E0E3"/>
                </a:highlight>
                <a:latin typeface="Consolas"/>
                <a:ea typeface="Consolas"/>
                <a:cs typeface="Consolas"/>
                <a:sym typeface="Consolas"/>
              </a:rPr>
              <a:t>python asLinkProfiles.py</a:t>
            </a:r>
            <a:r>
              <a:rPr lang="en" sz="1800">
                <a:solidFill>
                  <a:schemeClr val="dk2"/>
                </a:solidFill>
                <a:latin typeface="Consolas"/>
                <a:ea typeface="Consolas"/>
                <a:cs typeface="Consolas"/>
                <a:sym typeface="Consolas"/>
              </a:rPr>
              <a:t> </a:t>
            </a:r>
            <a:r>
              <a:rPr lang="en" sz="1800">
                <a:solidFill>
                  <a:schemeClr val="dk2"/>
                </a:solidFill>
                <a:latin typeface="Trebuchet MS"/>
                <a:ea typeface="Trebuchet MS"/>
                <a:cs typeface="Trebuchet MS"/>
                <a:sym typeface="Trebuchet MS"/>
              </a:rPr>
              <a:t>(case sensitive!)</a:t>
            </a:r>
          </a:p>
          <a:p>
            <a:pPr lvl="0" rtl="0">
              <a:lnSpc>
                <a:spcPct val="115000"/>
              </a:lnSpc>
              <a:spcBef>
                <a:spcPts val="1100"/>
              </a:spcBef>
              <a:spcAft>
                <a:spcPts val="1100"/>
              </a:spcAft>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1100"/>
              </a:spcBef>
              <a:spcAft>
                <a:spcPts val="110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You will be prompted for a resource id and a container id… how do you determine what you need to know?</a:t>
            </a:r>
          </a:p>
          <a:p>
            <a:pPr lvl="0" rtl="0">
              <a:lnSpc>
                <a:spcPct val="115000"/>
              </a:lnSpc>
              <a:spcBef>
                <a:spcPts val="1100"/>
              </a:spcBef>
              <a:spcAft>
                <a:spcPts val="1100"/>
              </a:spcAft>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1100"/>
              </a:spcBef>
              <a:spcAft>
                <a:spcPts val="110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Let’s return to ASpace real quick</a:t>
            </a:r>
          </a:p>
        </p:txBody>
      </p:sp>
      <p:sp>
        <p:nvSpPr>
          <p:cNvPr id="856" name="Shape 856"/>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857" name="Shape 85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Shape 862"/>
          <p:cNvSpPr txBox="1"/>
          <p:nvPr/>
        </p:nvSpPr>
        <p:spPr>
          <a:xfrm>
            <a:off x="348375" y="988325"/>
            <a:ext cx="8190300" cy="508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863" name="Shape 863"/>
          <p:cNvSpPr txBox="1"/>
          <p:nvPr/>
        </p:nvSpPr>
        <p:spPr>
          <a:xfrm>
            <a:off x="453500" y="1378825"/>
            <a:ext cx="4233600" cy="334200"/>
          </a:xfrm>
          <a:prstGeom prst="rect">
            <a:avLst/>
          </a:prstGeom>
          <a:noFill/>
          <a:ln>
            <a:noFill/>
          </a:ln>
        </p:spPr>
        <p:txBody>
          <a:bodyPr anchorCtr="0" anchor="t" bIns="91425" lIns="91425" rIns="91425" tIns="91425">
            <a:noAutofit/>
          </a:bodyPr>
          <a:lstStyle/>
          <a:p>
            <a:pPr lvl="0" rtl="0">
              <a:spcBef>
                <a:spcPts val="0"/>
              </a:spcBef>
              <a:buNone/>
            </a:pPr>
            <a:r>
              <a:rPr lang="en">
                <a:solidFill>
                  <a:srgbClr val="6AA84F"/>
                </a:solidFill>
                <a:latin typeface="Trebuchet MS"/>
                <a:ea typeface="Trebuchet MS"/>
                <a:cs typeface="Trebuchet MS"/>
                <a:sym typeface="Trebuchet MS"/>
              </a:rPr>
              <a:t>View a resource record for its resource number:</a:t>
            </a:r>
          </a:p>
        </p:txBody>
      </p:sp>
      <p:sp>
        <p:nvSpPr>
          <p:cNvPr id="864" name="Shape 864"/>
          <p:cNvSpPr txBox="1"/>
          <p:nvPr/>
        </p:nvSpPr>
        <p:spPr>
          <a:xfrm>
            <a:off x="4590399" y="1378825"/>
            <a:ext cx="4233600" cy="2646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Trebuchet MS"/>
                <a:ea typeface="Trebuchet MS"/>
                <a:cs typeface="Trebuchet MS"/>
                <a:sym typeface="Trebuchet MS"/>
              </a:rPr>
              <a:t>View a container profile for its profile number:</a:t>
            </a:r>
          </a:p>
        </p:txBody>
      </p:sp>
      <p:sp>
        <p:nvSpPr>
          <p:cNvPr id="865" name="Shape 86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pic>
        <p:nvPicPr>
          <p:cNvPr id="866" name="Shape 866"/>
          <p:cNvPicPr preferRelativeResize="0"/>
          <p:nvPr/>
        </p:nvPicPr>
        <p:blipFill>
          <a:blip r:embed="rId3">
            <a:alphaModFix/>
          </a:blip>
          <a:stretch>
            <a:fillRect/>
          </a:stretch>
        </p:blipFill>
        <p:spPr>
          <a:xfrm>
            <a:off x="152400" y="1865425"/>
            <a:ext cx="4361817" cy="3125674"/>
          </a:xfrm>
          <a:prstGeom prst="rect">
            <a:avLst/>
          </a:prstGeom>
          <a:noFill/>
          <a:ln>
            <a:noFill/>
          </a:ln>
        </p:spPr>
      </p:pic>
      <p:pic>
        <p:nvPicPr>
          <p:cNvPr id="867" name="Shape 867"/>
          <p:cNvPicPr preferRelativeResize="0"/>
          <p:nvPr/>
        </p:nvPicPr>
        <p:blipFill>
          <a:blip r:embed="rId4">
            <a:alphaModFix/>
          </a:blip>
          <a:stretch>
            <a:fillRect/>
          </a:stretch>
        </p:blipFill>
        <p:spPr>
          <a:xfrm>
            <a:off x="4666617" y="1865425"/>
            <a:ext cx="4324982" cy="2523438"/>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Shape 87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You did it!</a:t>
            </a:r>
          </a:p>
        </p:txBody>
      </p:sp>
      <p:sp>
        <p:nvSpPr>
          <p:cNvPr id="873" name="Shape 873"/>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strike="sngStrike">
                <a:solidFill>
                  <a:schemeClr val="dk2"/>
                </a:solidFill>
                <a:latin typeface="Trebuchet MS"/>
                <a:ea typeface="Trebuchet MS"/>
                <a:cs typeface="Trebuchet MS"/>
                <a:sym typeface="Trebuchet MS"/>
              </a:rPr>
              <a:t>Now that we have container profiles, we need to link them to </a:t>
            </a:r>
            <a:r>
              <a:rPr i="1" lang="en" strike="sngStrike">
                <a:solidFill>
                  <a:schemeClr val="dk2"/>
                </a:solidFill>
                <a:latin typeface="Trebuchet MS"/>
                <a:ea typeface="Trebuchet MS"/>
                <a:cs typeface="Trebuchet MS"/>
                <a:sym typeface="Trebuchet MS"/>
              </a:rPr>
              <a:t>actual </a:t>
            </a:r>
            <a:r>
              <a:rPr b="1" lang="en" strike="sngStrike">
                <a:solidFill>
                  <a:schemeClr val="dk2"/>
                </a:solidFill>
                <a:latin typeface="Trebuchet MS"/>
                <a:ea typeface="Trebuchet MS"/>
                <a:cs typeface="Trebuchet MS"/>
                <a:sym typeface="Trebuchet MS"/>
              </a:rPr>
              <a:t>top containers</a:t>
            </a: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p:txBody>
      </p:sp>
      <p:pic>
        <p:nvPicPr>
          <p:cNvPr descr="giphy-downsized.gif" id="874" name="Shape 874"/>
          <p:cNvPicPr preferRelativeResize="0"/>
          <p:nvPr/>
        </p:nvPicPr>
        <p:blipFill>
          <a:blip r:embed="rId3">
            <a:alphaModFix/>
          </a:blip>
          <a:stretch>
            <a:fillRect/>
          </a:stretch>
        </p:blipFill>
        <p:spPr>
          <a:xfrm>
            <a:off x="2905125" y="3060125"/>
            <a:ext cx="3333750" cy="1905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878" name="Shape 878"/>
        <p:cNvGrpSpPr/>
        <p:nvPr/>
      </p:nvGrpSpPr>
      <p:grpSpPr>
        <a:xfrm>
          <a:off x="0" y="0"/>
          <a:ext cx="0" cy="0"/>
          <a:chOff x="0" y="0"/>
          <a:chExt cx="0" cy="0"/>
        </a:xfrm>
      </p:grpSpPr>
      <p:sp>
        <p:nvSpPr>
          <p:cNvPr id="879" name="Shape 87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and POST across two applications with Python</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Shape 88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885" name="Shape 885"/>
          <p:cNvSpPr txBox="1"/>
          <p:nvPr/>
        </p:nvSpPr>
        <p:spPr>
          <a:xfrm>
            <a:off x="240950" y="914400"/>
            <a:ext cx="8294400" cy="18186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Scenario: As your university’s web archivist, you wish to make your Archive-It web crawls accessible to users who access your collections via ArchivesSpace without having to individually create digital objects every time you run a new Archive-It crawl.</a:t>
            </a:r>
          </a:p>
        </p:txBody>
      </p:sp>
      <p:pic>
        <p:nvPicPr>
          <p:cNvPr id="886" name="Shape 886"/>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887" name="Shape 887"/>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888" name="Shape 888"/>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Shape 89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94" name="Shape 894"/>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895" name="Shape 895"/>
          <p:cNvSpPr txBox="1"/>
          <p:nvPr/>
        </p:nvSpPr>
        <p:spPr>
          <a:xfrm>
            <a:off x="303300" y="1251100"/>
            <a:ext cx="6583500" cy="3438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en" sz="1800"/>
              <a:t>In ArchivesSpace, navigate to the “Records of the Johns Hopkins University Library” resource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Expand Subgroup 12: Library Website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Click on library.jhu.edu</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Note that archival object’s level</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Shape 90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901" name="Shape 901"/>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902" name="Shape 902"/>
          <p:cNvSpPr txBox="1"/>
          <p:nvPr/>
        </p:nvSpPr>
        <p:spPr>
          <a:xfrm>
            <a:off x="303300" y="1022500"/>
            <a:ext cx="7852200" cy="3438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now know that we can access ArchivesSpace’s archival object records via the </a:t>
            </a:r>
            <a:r>
              <a:rPr b="1" lang="en">
                <a:latin typeface="Trebuchet MS"/>
                <a:ea typeface="Trebuchet MS"/>
                <a:cs typeface="Trebuchet MS"/>
                <a:sym typeface="Trebuchet MS"/>
              </a:rPr>
              <a:t>ArchivesSpace API</a:t>
            </a:r>
            <a:r>
              <a:rPr lang="en">
                <a:latin typeface="Trebuchet MS"/>
                <a:ea typeface="Trebuchet MS"/>
                <a:cs typeface="Trebuchet MS"/>
                <a:sym typeface="Trebuchet MS"/>
              </a:rPr>
              <a:t>, right?  </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In fact, with a decent enough search we could probably even have a script return JUST those archival objects with the level </a:t>
            </a:r>
            <a:r>
              <a:rPr b="1" lang="en">
                <a:latin typeface="Trebuchet MS"/>
                <a:ea typeface="Trebuchet MS"/>
                <a:cs typeface="Trebuchet MS"/>
                <a:sym typeface="Trebuchet MS"/>
              </a:rPr>
              <a:t>“Web archive.”</a:t>
            </a:r>
          </a:p>
          <a:p>
            <a:pPr lvl="0" rtl="0">
              <a:lnSpc>
                <a:spcPct val="115000"/>
              </a:lnSpc>
              <a:spcBef>
                <a:spcPts val="0"/>
              </a:spcBef>
              <a:buNone/>
            </a:pPr>
            <a:r>
              <a:t/>
            </a:r>
            <a:endParaRPr b="1">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Since we’re going to want to keep programmatically working with/altering this data after we find it, we’ll use a </a:t>
            </a:r>
            <a:r>
              <a:rPr b="1" lang="en">
                <a:latin typeface="Trebuchet MS"/>
                <a:ea typeface="Trebuchet MS"/>
                <a:cs typeface="Trebuchet MS"/>
                <a:sym typeface="Trebuchet MS"/>
              </a:rPr>
              <a:t>Python script</a:t>
            </a:r>
            <a:r>
              <a:rPr lang="en">
                <a:latin typeface="Trebuchet MS"/>
                <a:ea typeface="Trebuchet MS"/>
                <a:cs typeface="Trebuchet MS"/>
                <a:sym typeface="Trebuchet MS"/>
              </a:rPr>
              <a:t>, instead of Postman to run this search.</a:t>
            </a:r>
          </a:p>
          <a:p>
            <a:pPr lvl="0" rtl="0">
              <a:lnSpc>
                <a:spcPct val="115000"/>
              </a:lnSpc>
              <a:spcBef>
                <a:spcPts val="0"/>
              </a:spcBef>
              <a:buNone/>
            </a:pPr>
            <a:r>
              <a:t/>
            </a:r>
            <a:endParaRPr/>
          </a:p>
          <a:p>
            <a:pPr lvl="0" rtl="0">
              <a:lnSpc>
                <a:spcPct val="115000"/>
              </a:lnSpc>
              <a:spcBef>
                <a:spcPts val="0"/>
              </a:spcBef>
              <a:buNone/>
            </a:pPr>
            <a:r>
              <a:t/>
            </a:r>
            <a:endParaRPr/>
          </a:p>
        </p:txBody>
      </p:sp>
      <p:pic>
        <p:nvPicPr>
          <p:cNvPr id="903" name="Shape 903"/>
          <p:cNvPicPr preferRelativeResize="0"/>
          <p:nvPr/>
        </p:nvPicPr>
        <p:blipFill>
          <a:blip r:embed="rId4">
            <a:alphaModFix/>
          </a:blip>
          <a:stretch>
            <a:fillRect/>
          </a:stretch>
        </p:blipFill>
        <p:spPr>
          <a:xfrm>
            <a:off x="455700" y="3209050"/>
            <a:ext cx="8238874" cy="1404149"/>
          </a:xfrm>
          <a:prstGeom prst="rect">
            <a:avLst/>
          </a:prstGeom>
          <a:noFill/>
          <a:ln>
            <a:noFill/>
          </a:ln>
        </p:spPr>
      </p:pic>
      <p:sp>
        <p:nvSpPr>
          <p:cNvPr id="904" name="Shape 904"/>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Shape 90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910" name="Shape 910"/>
          <p:cNvPicPr preferRelativeResize="0"/>
          <p:nvPr/>
        </p:nvPicPr>
        <p:blipFill>
          <a:blip r:embed="rId3">
            <a:alphaModFix/>
          </a:blip>
          <a:stretch>
            <a:fillRect/>
          </a:stretch>
        </p:blipFill>
        <p:spPr>
          <a:xfrm>
            <a:off x="7328600" y="208700"/>
            <a:ext cx="1615728" cy="1404150"/>
          </a:xfrm>
          <a:prstGeom prst="rect">
            <a:avLst/>
          </a:prstGeom>
          <a:noFill/>
          <a:ln>
            <a:noFill/>
          </a:ln>
        </p:spPr>
      </p:pic>
      <p:pic>
        <p:nvPicPr>
          <p:cNvPr id="911" name="Shape 911"/>
          <p:cNvPicPr preferRelativeResize="0"/>
          <p:nvPr/>
        </p:nvPicPr>
        <p:blipFill>
          <a:blip r:embed="rId4">
            <a:alphaModFix/>
          </a:blip>
          <a:stretch>
            <a:fillRect/>
          </a:stretch>
        </p:blipFill>
        <p:spPr>
          <a:xfrm>
            <a:off x="962200" y="1052825"/>
            <a:ext cx="5895775" cy="4090674"/>
          </a:xfrm>
          <a:prstGeom prst="rect">
            <a:avLst/>
          </a:prstGeom>
          <a:noFill/>
          <a:ln>
            <a:noFill/>
          </a:ln>
        </p:spPr>
      </p:pic>
      <p:sp>
        <p:nvSpPr>
          <p:cNvPr id="912" name="Shape 912"/>
          <p:cNvSpPr/>
          <p:nvPr/>
        </p:nvSpPr>
        <p:spPr>
          <a:xfrm>
            <a:off x="2928550" y="4522575"/>
            <a:ext cx="1615800" cy="1854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Shape 91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918" name="Shape 918"/>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919" name="Shape 919"/>
          <p:cNvSpPr txBox="1"/>
          <p:nvPr/>
        </p:nvSpPr>
        <p:spPr>
          <a:xfrm>
            <a:off x="303300" y="1051175"/>
            <a:ext cx="5989500" cy="1046400"/>
          </a:xfrm>
          <a:prstGeom prst="rect">
            <a:avLst/>
          </a:prstGeom>
          <a:noFill/>
          <a:ln>
            <a:noFill/>
          </a:ln>
        </p:spPr>
        <p:txBody>
          <a:bodyPr anchorCtr="0" anchor="t" bIns="91425" lIns="91425" rIns="91425" tIns="91425">
            <a:noAutofit/>
          </a:bodyPr>
          <a:lstStyle/>
          <a:p>
            <a:pPr lvl="0" rtl="0">
              <a:spcBef>
                <a:spcPts val="0"/>
              </a:spcBef>
              <a:buNone/>
            </a:pPr>
            <a:r>
              <a:rPr lang="en"/>
              <a:t>Does </a:t>
            </a:r>
            <a:r>
              <a:rPr b="1" lang="en"/>
              <a:t>Archive-It</a:t>
            </a:r>
            <a:r>
              <a:rPr lang="en"/>
              <a:t> have an </a:t>
            </a:r>
            <a:r>
              <a:rPr b="1" lang="en"/>
              <a:t>API</a:t>
            </a:r>
            <a:r>
              <a:rPr lang="en"/>
              <a:t> we can use to access this information we’re seeing in our browsers?</a:t>
            </a:r>
          </a:p>
          <a:p>
            <a:pPr lvl="0" rtl="0">
              <a:spcBef>
                <a:spcPts val="0"/>
              </a:spcBef>
              <a:buNone/>
            </a:pPr>
            <a:r>
              <a:t/>
            </a:r>
            <a:endParaRPr/>
          </a:p>
          <a:p>
            <a:pPr lvl="0" rtl="0">
              <a:spcBef>
                <a:spcPts val="0"/>
              </a:spcBef>
              <a:buNone/>
            </a:pPr>
            <a:r>
              <a:rPr b="1" lang="en"/>
              <a:t>YES!</a:t>
            </a:r>
          </a:p>
        </p:txBody>
      </p:sp>
      <p:pic>
        <p:nvPicPr>
          <p:cNvPr id="920" name="Shape 920"/>
          <p:cNvPicPr preferRelativeResize="0"/>
          <p:nvPr/>
        </p:nvPicPr>
        <p:blipFill>
          <a:blip r:embed="rId4">
            <a:alphaModFix/>
          </a:blip>
          <a:stretch>
            <a:fillRect/>
          </a:stretch>
        </p:blipFill>
        <p:spPr>
          <a:xfrm>
            <a:off x="1286187" y="1612850"/>
            <a:ext cx="6571620" cy="343387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Shape 92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926" name="Shape 926"/>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927" name="Shape 927"/>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pic>
        <p:nvPicPr>
          <p:cNvPr id="928" name="Shape 928"/>
          <p:cNvPicPr preferRelativeResize="0"/>
          <p:nvPr/>
        </p:nvPicPr>
        <p:blipFill>
          <a:blip r:embed="rId4">
            <a:alphaModFix/>
          </a:blip>
          <a:stretch>
            <a:fillRect/>
          </a:stretch>
        </p:blipFill>
        <p:spPr>
          <a:xfrm>
            <a:off x="311700" y="3518508"/>
            <a:ext cx="8520598" cy="1105666"/>
          </a:xfrm>
          <a:prstGeom prst="rect">
            <a:avLst/>
          </a:prstGeom>
          <a:noFill/>
          <a:ln>
            <a:noFill/>
          </a:ln>
        </p:spPr>
      </p:pic>
      <p:sp>
        <p:nvSpPr>
          <p:cNvPr id="929" name="Shape 929"/>
          <p:cNvSpPr txBox="1"/>
          <p:nvPr/>
        </p:nvSpPr>
        <p:spPr>
          <a:xfrm>
            <a:off x="311700" y="1749475"/>
            <a:ext cx="7852200" cy="900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With the right amount of trial and error, we can also get information about our Archive-It holdings out of the Archive-It API with a </a:t>
            </a:r>
            <a:r>
              <a:rPr b="1" lang="en"/>
              <a:t>Python script</a:t>
            </a:r>
            <a:r>
              <a:rPr lang="en"/>
              <a:t> as well!</a:t>
            </a:r>
          </a:p>
          <a:p>
            <a:pPr lvl="0" rtl="0">
              <a:lnSpc>
                <a:spcPct val="115000"/>
              </a:lnSpc>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I’m not an application, I’m an archivist!</a:t>
            </a:r>
            <a:br>
              <a:rPr lang="en"/>
            </a:br>
            <a:r>
              <a:rPr lang="en"/>
              <a:t>Why should I care?</a:t>
            </a:r>
          </a:p>
        </p:txBody>
      </p:sp>
      <p:sp>
        <p:nvSpPr>
          <p:cNvPr id="145" name="Shape 145"/>
          <p:cNvSpPr txBox="1"/>
          <p:nvPr/>
        </p:nvSpPr>
        <p:spPr>
          <a:xfrm>
            <a:off x="398500" y="1297450"/>
            <a:ext cx="5338200" cy="62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46" name="Shape 146"/>
          <p:cNvSpPr txBox="1"/>
          <p:nvPr/>
        </p:nvSpPr>
        <p:spPr>
          <a:xfrm>
            <a:off x="407775" y="1808200"/>
            <a:ext cx="8377800" cy="2906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librarians and archivists with collection descriptions and/or collections themselves on the web, you probably </a:t>
            </a:r>
            <a:r>
              <a:rPr b="1" lang="en" sz="1800">
                <a:latin typeface="Trebuchet MS"/>
                <a:ea typeface="Trebuchet MS"/>
                <a:cs typeface="Trebuchet MS"/>
                <a:sym typeface="Trebuchet MS"/>
              </a:rPr>
              <a:t>do </a:t>
            </a:r>
            <a:r>
              <a:rPr lang="en" sz="1800">
                <a:latin typeface="Trebuchet MS"/>
                <a:ea typeface="Trebuchet MS"/>
                <a:cs typeface="Trebuchet MS"/>
                <a:sym typeface="Trebuchet MS"/>
              </a:rPr>
              <a:t>care about being able to </a:t>
            </a:r>
            <a:r>
              <a:rPr b="1" lang="en" sz="1800">
                <a:latin typeface="Trebuchet MS"/>
                <a:ea typeface="Trebuchet MS"/>
                <a:cs typeface="Trebuchet MS"/>
                <a:sym typeface="Trebuchet MS"/>
              </a:rPr>
              <a:t>access</a:t>
            </a:r>
            <a:r>
              <a:rPr lang="en" sz="1800">
                <a:latin typeface="Trebuchet MS"/>
                <a:ea typeface="Trebuchet MS"/>
                <a:cs typeface="Trebuchet MS"/>
                <a:sym typeface="Trebuchet MS"/>
              </a:rPr>
              <a:t> and </a:t>
            </a:r>
            <a:r>
              <a:rPr b="1" lang="en" sz="1800">
                <a:latin typeface="Trebuchet MS"/>
                <a:ea typeface="Trebuchet MS"/>
                <a:cs typeface="Trebuchet MS"/>
                <a:sym typeface="Trebuchet MS"/>
              </a:rPr>
              <a:t>meaningfully manipulate</a:t>
            </a:r>
            <a:r>
              <a:rPr lang="en" sz="1800">
                <a:latin typeface="Trebuchet MS"/>
                <a:ea typeface="Trebuchet MS"/>
                <a:cs typeface="Trebuchet MS"/>
                <a:sym typeface="Trebuchet MS"/>
              </a:rPr>
              <a:t> textual data on the web </a:t>
            </a:r>
            <a:r>
              <a:rPr b="1" lang="en" sz="1800">
                <a:latin typeface="Trebuchet MS"/>
                <a:ea typeface="Trebuchet MS"/>
                <a:cs typeface="Trebuchet MS"/>
                <a:sym typeface="Trebuchet MS"/>
              </a:rPr>
              <a:t>at scale</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In many of the exercises we will work through together today, </a:t>
            </a:r>
            <a:r>
              <a:rPr b="1" lang="en" sz="1800">
                <a:latin typeface="Trebuchet MS"/>
                <a:ea typeface="Trebuchet MS"/>
                <a:cs typeface="Trebuchet MS"/>
                <a:sym typeface="Trebuchet MS"/>
              </a:rPr>
              <a:t>you</a:t>
            </a:r>
            <a:r>
              <a:rPr lang="en" sz="1800">
                <a:latin typeface="Trebuchet MS"/>
                <a:ea typeface="Trebuchet MS"/>
                <a:cs typeface="Trebuchet MS"/>
                <a:sym typeface="Trebuchet MS"/>
              </a:rPr>
              <a:t> are, in fact, one of the “applications” interfacing with web-based data.</a:t>
            </a: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Shape 93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935" name="Shape 935"/>
          <p:cNvSpPr txBox="1"/>
          <p:nvPr/>
        </p:nvSpPr>
        <p:spPr>
          <a:xfrm>
            <a:off x="240950" y="914400"/>
            <a:ext cx="8294400" cy="18186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Terminal/Cygwin run </a:t>
            </a:r>
            <a:r>
              <a:rPr lang="en">
                <a:highlight>
                  <a:srgbClr val="D0E0E3"/>
                </a:highlight>
                <a:latin typeface="Consolas"/>
                <a:ea typeface="Consolas"/>
                <a:cs typeface="Consolas"/>
                <a:sym typeface="Consolas"/>
              </a:rPr>
              <a:t>python archiveIt.py</a:t>
            </a:r>
            <a:r>
              <a:rPr lang="en" sz="1800">
                <a:solidFill>
                  <a:schemeClr val="dk2"/>
                </a:solidFill>
                <a:latin typeface="Trebuchet MS"/>
                <a:ea typeface="Trebuchet MS"/>
                <a:cs typeface="Trebuchet MS"/>
                <a:sym typeface="Trebuchet MS"/>
              </a:rPr>
              <a:t> and let’s see what happens!</a:t>
            </a:r>
          </a:p>
          <a:p>
            <a:pPr lvl="0" rtl="0">
              <a:lnSpc>
                <a:spcPct val="115000"/>
              </a:lnSpc>
              <a:spcBef>
                <a:spcPts val="0"/>
              </a:spcBef>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check out that </a:t>
            </a:r>
            <a:r>
              <a:rPr lang="en" sz="1800">
                <a:solidFill>
                  <a:schemeClr val="dk2"/>
                </a:solidFill>
              </a:rPr>
              <a:t>“Records of the Johns Hopkins University Library” resource record once again.</a:t>
            </a:r>
          </a:p>
        </p:txBody>
      </p:sp>
      <p:pic>
        <p:nvPicPr>
          <p:cNvPr id="936" name="Shape 936"/>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937" name="Shape 937"/>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938" name="Shape 938"/>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42" name="Shape 942"/>
        <p:cNvGrpSpPr/>
        <p:nvPr/>
      </p:nvGrpSpPr>
      <p:grpSpPr>
        <a:xfrm>
          <a:off x="0" y="0"/>
          <a:ext cx="0" cy="0"/>
          <a:chOff x="0" y="0"/>
          <a:chExt cx="0" cy="0"/>
        </a:xfrm>
      </p:grpSpPr>
      <p:sp>
        <p:nvSpPr>
          <p:cNvPr id="943" name="Shape 943"/>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947" name="Shape 947"/>
        <p:cNvGrpSpPr/>
        <p:nvPr/>
      </p:nvGrpSpPr>
      <p:grpSpPr>
        <a:xfrm>
          <a:off x="0" y="0"/>
          <a:ext cx="0" cy="0"/>
          <a:chOff x="0" y="0"/>
          <a:chExt cx="0" cy="0"/>
        </a:xfrm>
      </p:grpSpPr>
      <p:sp>
        <p:nvSpPr>
          <p:cNvPr id="948" name="Shape 94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Icing and Advice</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pic>
        <p:nvPicPr>
          <p:cNvPr id="953" name="Shape 953"/>
          <p:cNvPicPr preferRelativeResize="0"/>
          <p:nvPr/>
        </p:nvPicPr>
        <p:blipFill>
          <a:blip r:embed="rId3">
            <a:alphaModFix/>
          </a:blip>
          <a:stretch>
            <a:fillRect/>
          </a:stretch>
        </p:blipFill>
        <p:spPr>
          <a:xfrm>
            <a:off x="303300" y="2000550"/>
            <a:ext cx="4362450" cy="2886075"/>
          </a:xfrm>
          <a:prstGeom prst="rect">
            <a:avLst/>
          </a:prstGeom>
          <a:noFill/>
          <a:ln>
            <a:noFill/>
          </a:ln>
        </p:spPr>
      </p:pic>
      <p:sp>
        <p:nvSpPr>
          <p:cNvPr id="954" name="Shape 954"/>
          <p:cNvSpPr txBox="1"/>
          <p:nvPr/>
        </p:nvSpPr>
        <p:spPr>
          <a:xfrm>
            <a:off x="309200" y="1045925"/>
            <a:ext cx="8621400" cy="8934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Official: </a:t>
            </a:r>
            <a:r>
              <a:rPr lang="en" u="sng">
                <a:solidFill>
                  <a:schemeClr val="hlink"/>
                </a:solidFill>
                <a:latin typeface="Trebuchet MS"/>
                <a:ea typeface="Trebuchet MS"/>
                <a:cs typeface="Trebuchet MS"/>
                <a:sym typeface="Trebuchet MS"/>
                <a:hlinkClick r:id="rId4"/>
              </a:rPr>
              <a:t>http://archivesspace.github.io/archivesspace/api</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Non-Official: </a:t>
            </a:r>
            <a:r>
              <a:rPr lang="en" u="sng">
                <a:solidFill>
                  <a:schemeClr val="hlink"/>
                </a:solidFill>
                <a:latin typeface="Trebuchet MS"/>
                <a:ea typeface="Trebuchet MS"/>
                <a:cs typeface="Trebuchet MS"/>
                <a:sym typeface="Trebuchet MS"/>
                <a:hlinkClick r:id="rId5"/>
              </a:rPr>
              <a:t>https://gist.github.com/jgpawletko/18a1982ec91b290039a968fe4eb924e8</a:t>
            </a:r>
          </a:p>
        </p:txBody>
      </p:sp>
      <p:pic>
        <p:nvPicPr>
          <p:cNvPr id="955" name="Shape 955"/>
          <p:cNvPicPr preferRelativeResize="0"/>
          <p:nvPr/>
        </p:nvPicPr>
        <p:blipFill>
          <a:blip r:embed="rId6">
            <a:alphaModFix/>
          </a:blip>
          <a:stretch>
            <a:fillRect/>
          </a:stretch>
        </p:blipFill>
        <p:spPr>
          <a:xfrm>
            <a:off x="2306800" y="2758375"/>
            <a:ext cx="6743700" cy="542925"/>
          </a:xfrm>
          <a:prstGeom prst="rect">
            <a:avLst/>
          </a:prstGeom>
          <a:noFill/>
          <a:ln>
            <a:noFill/>
          </a:ln>
        </p:spPr>
      </p:pic>
      <p:sp>
        <p:nvSpPr>
          <p:cNvPr id="956" name="Shape 956"/>
          <p:cNvSpPr txBox="1"/>
          <p:nvPr>
            <p:ph type="title"/>
          </p:nvPr>
        </p:nvSpPr>
        <p:spPr>
          <a:xfrm>
            <a:off x="303300" y="335375"/>
            <a:ext cx="86214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pic>
        <p:nvPicPr>
          <p:cNvPr id="961" name="Shape 961"/>
          <p:cNvPicPr preferRelativeResize="0"/>
          <p:nvPr/>
        </p:nvPicPr>
        <p:blipFill>
          <a:blip r:embed="rId3">
            <a:alphaModFix/>
          </a:blip>
          <a:stretch>
            <a:fillRect/>
          </a:stretch>
        </p:blipFill>
        <p:spPr>
          <a:xfrm>
            <a:off x="559975" y="1879202"/>
            <a:ext cx="4029800" cy="2524474"/>
          </a:xfrm>
          <a:prstGeom prst="rect">
            <a:avLst/>
          </a:prstGeom>
          <a:noFill/>
          <a:ln>
            <a:noFill/>
          </a:ln>
        </p:spPr>
      </p:pic>
      <p:sp>
        <p:nvSpPr>
          <p:cNvPr id="962" name="Shape 962"/>
          <p:cNvSpPr txBox="1"/>
          <p:nvPr/>
        </p:nvSpPr>
        <p:spPr>
          <a:xfrm>
            <a:off x="348375" y="988325"/>
            <a:ext cx="8190300" cy="508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963" name="Shape 963"/>
          <p:cNvSpPr txBox="1"/>
          <p:nvPr/>
        </p:nvSpPr>
        <p:spPr>
          <a:xfrm>
            <a:off x="453500" y="1531225"/>
            <a:ext cx="3849000" cy="334200"/>
          </a:xfrm>
          <a:prstGeom prst="rect">
            <a:avLst/>
          </a:prstGeom>
          <a:noFill/>
          <a:ln>
            <a:noFill/>
          </a:ln>
        </p:spPr>
        <p:txBody>
          <a:bodyPr anchorCtr="0" anchor="t" bIns="91425" lIns="91425" rIns="91425" tIns="91425">
            <a:noAutofit/>
          </a:bodyPr>
          <a:lstStyle/>
          <a:p>
            <a:pPr lvl="0" rtl="0">
              <a:spcBef>
                <a:spcPts val="0"/>
              </a:spcBef>
              <a:buNone/>
            </a:pPr>
            <a:r>
              <a:rPr lang="en">
                <a:solidFill>
                  <a:srgbClr val="6AA84F"/>
                </a:solidFill>
                <a:latin typeface="Trebuchet MS"/>
                <a:ea typeface="Trebuchet MS"/>
                <a:cs typeface="Trebuchet MS"/>
                <a:sym typeface="Trebuchet MS"/>
              </a:rPr>
              <a:t>Determining the repository number:</a:t>
            </a:r>
          </a:p>
        </p:txBody>
      </p:sp>
      <p:pic>
        <p:nvPicPr>
          <p:cNvPr id="964" name="Shape 964"/>
          <p:cNvPicPr preferRelativeResize="0"/>
          <p:nvPr/>
        </p:nvPicPr>
        <p:blipFill>
          <a:blip r:embed="rId4">
            <a:alphaModFix/>
          </a:blip>
          <a:stretch>
            <a:fillRect/>
          </a:stretch>
        </p:blipFill>
        <p:spPr>
          <a:xfrm>
            <a:off x="4892950" y="1802998"/>
            <a:ext cx="3757625" cy="2988349"/>
          </a:xfrm>
          <a:prstGeom prst="rect">
            <a:avLst/>
          </a:prstGeom>
          <a:noFill/>
          <a:ln>
            <a:noFill/>
          </a:ln>
        </p:spPr>
      </p:pic>
      <p:sp>
        <p:nvSpPr>
          <p:cNvPr id="965" name="Shape 965"/>
          <p:cNvSpPr txBox="1"/>
          <p:nvPr/>
        </p:nvSpPr>
        <p:spPr>
          <a:xfrm>
            <a:off x="4761050" y="1489825"/>
            <a:ext cx="3271200" cy="2646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Trebuchet MS"/>
                <a:ea typeface="Trebuchet MS"/>
                <a:cs typeface="Trebuchet MS"/>
                <a:sym typeface="Trebuchet MS"/>
              </a:rPr>
              <a:t>Determining an agent number:</a:t>
            </a:r>
          </a:p>
        </p:txBody>
      </p:sp>
      <p:sp>
        <p:nvSpPr>
          <p:cNvPr id="966" name="Shape 966"/>
          <p:cNvSpPr txBox="1"/>
          <p:nvPr>
            <p:ph type="title"/>
          </p:nvPr>
        </p:nvSpPr>
        <p:spPr>
          <a:xfrm>
            <a:off x="303300" y="335375"/>
            <a:ext cx="86121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graphicFrame>
        <p:nvGraphicFramePr>
          <p:cNvPr id="971" name="Shape 971"/>
          <p:cNvGraphicFramePr/>
          <p:nvPr/>
        </p:nvGraphicFramePr>
        <p:xfrm>
          <a:off x="365887" y="1044050"/>
          <a:ext cx="3000000" cy="3000000"/>
        </p:xfrm>
        <a:graphic>
          <a:graphicData uri="http://schemas.openxmlformats.org/drawingml/2006/table">
            <a:tbl>
              <a:tblPr>
                <a:noFill/>
                <a:tableStyleId>{13747562-550D-4E8D-A46B-BD7614F19AFE}</a:tableStyleId>
              </a:tblPr>
              <a:tblGrid>
                <a:gridCol w="2146875"/>
                <a:gridCol w="6265350"/>
              </a:tblGrid>
              <a:tr h="502650">
                <a:tc>
                  <a:txBody>
                    <a:bodyPr>
                      <a:noAutofit/>
                    </a:bodyPr>
                    <a:lstStyle/>
                    <a:p>
                      <a:pPr lvl="0" rtl="0" algn="ctr">
                        <a:lnSpc>
                          <a:spcPct val="115000"/>
                        </a:lnSpc>
                        <a:spcBef>
                          <a:spcPts val="0"/>
                        </a:spcBef>
                        <a:buNone/>
                      </a:pPr>
                      <a:r>
                        <a:rPr b="1" lang="en" sz="1000" u="sng">
                          <a:solidFill>
                            <a:srgbClr val="0277BD"/>
                          </a:solidFill>
                          <a:hlinkClick r:id="rId3"/>
                        </a:rPr>
                        <a:t>http://localhost:8089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address of your instance of ASpace. You will ONLY replace “local host,” the colon and port number remain. EX. http://archivesspace.fakeu.edu:8089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/repositories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“repositories” here means that this endpoint is repository-specific. Some non-repo specific requests in AS are for Agents and Access Points, which span all of AS. EX. http://archivesspace.fakeu.edu:8089/agents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1092575">
                <a:tc>
                  <a:txBody>
                    <a:bodyPr>
                      <a:noAutofit/>
                    </a:bodyPr>
                    <a:lstStyle/>
                    <a:p>
                      <a:pPr lvl="0" rtl="0" algn="ctr">
                        <a:lnSpc>
                          <a:spcPct val="115000"/>
                        </a:lnSpc>
                        <a:spcBef>
                          <a:spcPts val="0"/>
                        </a:spcBef>
                        <a:buNone/>
                      </a:pPr>
                      <a:r>
                        <a:rPr b="1" lang="en" sz="1000"/>
                        <a:t>/:repo_id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this colon means this value will be unique to your institution. How can you determine the repository number? You can use the repo endpoint, or, from within AS navigate Systems &gt; Manage Repositories &gt; select repository &gt; and look at the address bar.</a:t>
                      </a:r>
                    </a:p>
                    <a:p>
                      <a:pPr lvl="0" rtl="0" algn="ctr">
                        <a:lnSpc>
                          <a:spcPct val="115000"/>
                        </a:lnSpc>
                        <a:spcBef>
                          <a:spcPts val="0"/>
                        </a:spcBef>
                        <a:buNone/>
                      </a:pPr>
                      <a:r>
                        <a:rPr lang="en" sz="1000"/>
                        <a:t>EX. http://archivesspace.fakeu.edu:8089/repositories/3</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/resources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Other examples are /accessions or /top_containers.  EX. http://archivesspace.fakeu.edu:8089/repositories/3/accessions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first resource. How can you determine resource numbers? Navigate to the resource in the interface and its number will be in the address bar. EX. http://archivesspace.fakeu.edu:8089/repositories/3/resources/1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972" name="Shape 972"/>
          <p:cNvSpPr txBox="1"/>
          <p:nvPr/>
        </p:nvSpPr>
        <p:spPr>
          <a:xfrm>
            <a:off x="472500" y="237375"/>
            <a:ext cx="8199000" cy="626400"/>
          </a:xfrm>
          <a:prstGeom prst="rect">
            <a:avLst/>
          </a:prstGeom>
          <a:noFill/>
          <a:ln>
            <a:noFill/>
          </a:ln>
        </p:spPr>
        <p:txBody>
          <a:bodyPr anchorCtr="0" anchor="t" bIns="91425" lIns="91425" rIns="91425" tIns="91425">
            <a:noAutofit/>
          </a:bodyPr>
          <a:lstStyle/>
          <a:p>
            <a:pPr lvl="0" rtl="0" algn="ctr">
              <a:spcBef>
                <a:spcPts val="0"/>
              </a:spcBef>
              <a:buNone/>
            </a:pPr>
            <a:r>
              <a:rPr b="1" lang="en" sz="1100">
                <a:highlight>
                  <a:srgbClr val="FFFFFF"/>
                </a:highlight>
                <a:latin typeface="Trebuchet MS"/>
                <a:ea typeface="Trebuchet MS"/>
                <a:cs typeface="Trebuchet MS"/>
                <a:sym typeface="Trebuchet MS"/>
              </a:rPr>
              <a:t>Sample endpoint from documentation: </a:t>
            </a:r>
            <a:r>
              <a:rPr b="1" lang="en" sz="1100">
                <a:solidFill>
                  <a:srgbClr val="0000FF"/>
                </a:solidFill>
                <a:highlight>
                  <a:srgbClr val="FFFFFF"/>
                </a:highlight>
                <a:latin typeface="Trebuchet MS"/>
                <a:ea typeface="Trebuchet MS"/>
                <a:cs typeface="Trebuchet MS"/>
                <a:sym typeface="Trebuchet MS"/>
              </a:rPr>
              <a:t>http://localhost:8089/repositories/:repo_id/resources/1</a:t>
            </a:r>
          </a:p>
          <a:p>
            <a:pPr lvl="0" rtl="0" algn="ctr">
              <a:spcBef>
                <a:spcPts val="0"/>
              </a:spcBef>
              <a:buNone/>
            </a:pPr>
            <a:r>
              <a:t/>
            </a:r>
            <a:endParaRPr b="1" sz="1100">
              <a:solidFill>
                <a:srgbClr val="222222"/>
              </a:solidFill>
              <a:highlight>
                <a:srgbClr val="FFFFFF"/>
              </a:highlight>
              <a:latin typeface="Trebuchet MS"/>
              <a:ea typeface="Trebuchet MS"/>
              <a:cs typeface="Trebuchet MS"/>
              <a:sym typeface="Trebuchet MS"/>
            </a:endParaRPr>
          </a:p>
          <a:p>
            <a:pPr lvl="0" rtl="0" algn="ctr">
              <a:spcBef>
                <a:spcPts val="0"/>
              </a:spcBef>
              <a:buNone/>
            </a:pPr>
            <a:r>
              <a:rPr b="1" lang="en" sz="1100">
                <a:solidFill>
                  <a:srgbClr val="222222"/>
                </a:solidFill>
                <a:highlight>
                  <a:srgbClr val="FFFFFF"/>
                </a:highlight>
                <a:latin typeface="Trebuchet MS"/>
                <a:ea typeface="Trebuchet MS"/>
                <a:cs typeface="Trebuchet MS"/>
                <a:sym typeface="Trebuchet MS"/>
              </a:rPr>
              <a:t>Example “fake” endpoint that mimics real life: </a:t>
            </a:r>
            <a:r>
              <a:rPr b="1" lang="en" sz="1100">
                <a:solidFill>
                  <a:srgbClr val="0000FF"/>
                </a:solidFill>
                <a:highlight>
                  <a:srgbClr val="FFFFFF"/>
                </a:highlight>
                <a:latin typeface="Trebuchet MS"/>
                <a:ea typeface="Trebuchet MS"/>
                <a:cs typeface="Trebuchet MS"/>
                <a:sym typeface="Trebuchet MS"/>
              </a:rPr>
              <a:t>http://archivesspace.fakeu.edu:8089/repositories/3/resources/1</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Shape 977"/>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least most helpful thing you’ll hear is, “It’s in our GitHub!”</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you’re serious about learning to script, you should watch the 10 million GitHub intro videos on YouTube</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Even casual users will benefit from using other people’s scripts (that’s how devs work!)</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Let’s go look at our repo together, we made it for </a:t>
            </a:r>
            <a:r>
              <a:rPr b="1" lang="en">
                <a:latin typeface="Trebuchet MS"/>
                <a:ea typeface="Trebuchet MS"/>
                <a:cs typeface="Trebuchet MS"/>
                <a:sym typeface="Trebuchet MS"/>
              </a:rPr>
              <a:t>you</a:t>
            </a:r>
            <a:r>
              <a:rPr lang="en">
                <a:latin typeface="Trebuchet MS"/>
                <a:ea typeface="Trebuchet MS"/>
                <a:cs typeface="Trebuchet MS"/>
                <a:sym typeface="Trebuchet MS"/>
              </a:rPr>
              <a:t>!</a:t>
            </a:r>
          </a:p>
          <a:p>
            <a:pPr lvl="0" rtl="0">
              <a:spcBef>
                <a:spcPts val="0"/>
              </a:spcBef>
              <a:buNone/>
            </a:pPr>
            <a:r>
              <a:t/>
            </a:r>
            <a:endParaRPr>
              <a:latin typeface="Trebuchet MS"/>
              <a:ea typeface="Trebuchet MS"/>
              <a:cs typeface="Trebuchet MS"/>
              <a:sym typeface="Trebuchet MS"/>
            </a:endParaRPr>
          </a:p>
          <a:p>
            <a:pPr lvl="0" rtl="0" algn="ctr">
              <a:spcBef>
                <a:spcPts val="0"/>
              </a:spcBef>
              <a:buNone/>
            </a:pPr>
            <a:r>
              <a:rPr lang="en" u="sng">
                <a:solidFill>
                  <a:schemeClr val="hlink"/>
                </a:solidFill>
                <a:latin typeface="Trebuchet MS"/>
                <a:ea typeface="Trebuchet MS"/>
                <a:cs typeface="Trebuchet MS"/>
                <a:sym typeface="Trebuchet MS"/>
                <a:hlinkClick r:id="rId3"/>
              </a:rPr>
              <a:t>https://github.com/jhu-archives-and-manuscripts/ASpace_API_Workshop</a:t>
            </a:r>
          </a:p>
        </p:txBody>
      </p:sp>
      <p:sp>
        <p:nvSpPr>
          <p:cNvPr id="978" name="Shape 978"/>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IS GitHub anyway?</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Shape 983"/>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We purposely made you “fail” a few times today.  Get used to it!</a:t>
            </a:r>
          </a:p>
          <a:p>
            <a:pPr lvl="0" rtl="0">
              <a:spcBef>
                <a:spcPts val="0"/>
              </a:spcBef>
              <a:buNone/>
            </a:pPr>
            <a:r>
              <a:t/>
            </a:r>
            <a:endParaRPr sz="1800">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You WILL not succeed on the first try.</a:t>
            </a:r>
          </a:p>
          <a:p>
            <a:pPr indent="-228600" lvl="0" marL="457200" rtl="0">
              <a:spcBef>
                <a:spcPts val="0"/>
              </a:spcBef>
              <a:buFont typeface="Trebuchet MS"/>
              <a:buChar char="●"/>
            </a:pPr>
            <a:r>
              <a:rPr lang="en">
                <a:latin typeface="Trebuchet MS"/>
                <a:ea typeface="Trebuchet MS"/>
                <a:cs typeface="Trebuchet MS"/>
                <a:sym typeface="Trebuchet MS"/>
              </a:rPr>
              <a:t>You WILL hit unanticipated snafus, oftentimes due to data models and/or poorly written documentation (aka, due to no fault of your own!).</a:t>
            </a:r>
          </a:p>
          <a:p>
            <a:pPr indent="-228600" lvl="0" marL="457200" rtl="0">
              <a:spcBef>
                <a:spcPts val="0"/>
              </a:spcBef>
              <a:buFont typeface="Trebuchet MS"/>
              <a:buChar char="●"/>
            </a:pPr>
            <a:r>
              <a:rPr lang="en">
                <a:latin typeface="Trebuchet MS"/>
                <a:ea typeface="Trebuchet MS"/>
                <a:cs typeface="Trebuchet MS"/>
                <a:sym typeface="Trebuchet MS"/>
              </a:rPr>
              <a:t>You WILL be fitter, happier, and more productive if you start building a community now and asking questions.</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984" name="Shape 984"/>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There will ALWAYS be “gotchas”</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Shape 989"/>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“gotcha”</a:t>
            </a:r>
          </a:p>
        </p:txBody>
      </p:sp>
      <p:sp>
        <p:nvSpPr>
          <p:cNvPr id="990" name="Shape 990"/>
          <p:cNvSpPr txBox="1"/>
          <p:nvPr/>
        </p:nvSpPr>
        <p:spPr>
          <a:xfrm>
            <a:off x="314650" y="1232300"/>
            <a:ext cx="7524000" cy="138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2"/>
              </a:buClr>
              <a:buFont typeface="Arial"/>
              <a:buNone/>
            </a:pPr>
            <a:r>
              <a:rPr b="1" lang="en">
                <a:solidFill>
                  <a:schemeClr val="accent3"/>
                </a:solidFill>
                <a:highlight>
                  <a:srgbClr val="FFFFFF"/>
                </a:highlight>
              </a:rPr>
              <a:t>it·er·a·tion</a:t>
            </a:r>
          </a:p>
          <a:p>
            <a:pPr lvl="0" rtl="0">
              <a:lnSpc>
                <a:spcPct val="115000"/>
              </a:lnSpc>
              <a:spcBef>
                <a:spcPts val="0"/>
              </a:spcBef>
              <a:buClr>
                <a:schemeClr val="dk2"/>
              </a:buClr>
              <a:buSzPct val="100000"/>
              <a:buFont typeface="Arial"/>
              <a:buNone/>
            </a:pPr>
            <a:r>
              <a:rPr lang="en" sz="1100">
                <a:solidFill>
                  <a:schemeClr val="accent3"/>
                </a:solidFill>
                <a:highlight>
                  <a:srgbClr val="FFFFFF"/>
                </a:highlight>
              </a:rPr>
              <a:t>ˌidəˈrāSH(ə)n/</a:t>
            </a:r>
          </a:p>
          <a:p>
            <a:pPr lvl="0" rtl="0">
              <a:spcBef>
                <a:spcPts val="0"/>
              </a:spcBef>
              <a:buClr>
                <a:schemeClr val="dk2"/>
              </a:buClr>
              <a:buSzPct val="100000"/>
              <a:buFont typeface="Arial"/>
              <a:buNone/>
            </a:pPr>
            <a:r>
              <a:rPr i="1" lang="en" sz="1100">
                <a:solidFill>
                  <a:schemeClr val="accent3"/>
                </a:solidFill>
                <a:highlight>
                  <a:srgbClr val="FFFFFF"/>
                </a:highlight>
              </a:rPr>
              <a:t>noun</a:t>
            </a:r>
          </a:p>
          <a:p>
            <a:pPr indent="-298450" lvl="0" marL="457200" rtl="0">
              <a:lnSpc>
                <a:spcPct val="115000"/>
              </a:lnSpc>
              <a:spcBef>
                <a:spcPts val="0"/>
              </a:spcBef>
              <a:buClr>
                <a:schemeClr val="accent3"/>
              </a:buClr>
              <a:buSzPct val="100000"/>
              <a:buAutoNum type="arabicPeriod"/>
            </a:pPr>
            <a:r>
              <a:rPr lang="en" sz="1100">
                <a:solidFill>
                  <a:schemeClr val="accent3"/>
                </a:solidFill>
                <a:highlight>
                  <a:srgbClr val="FFFFFF"/>
                </a:highlight>
              </a:rPr>
              <a:t>the repetition of a process or utterance.</a:t>
            </a:r>
          </a:p>
          <a:p>
            <a:pPr indent="-298450" lvl="1" marL="1041400" rtl="0">
              <a:lnSpc>
                <a:spcPct val="115000"/>
              </a:lnSpc>
              <a:spcBef>
                <a:spcPts val="0"/>
              </a:spcBef>
              <a:buClr>
                <a:schemeClr val="accent3"/>
              </a:buClr>
              <a:buSzPct val="100000"/>
            </a:pPr>
            <a:r>
              <a:rPr lang="en" sz="1100">
                <a:solidFill>
                  <a:schemeClr val="accent3"/>
                </a:solidFill>
                <a:highlight>
                  <a:srgbClr val="FFFFFF"/>
                </a:highlight>
              </a:rPr>
              <a:t>repetition of a mathematical or computational procedure applied to the result of a previous application, typically as a means of obtaining successively closer approximations to the solution of a problem.</a:t>
            </a:r>
          </a:p>
          <a:p>
            <a:pPr lvl="0" rtl="0">
              <a:spcBef>
                <a:spcPts val="0"/>
              </a:spcBef>
              <a:buNone/>
            </a:pPr>
            <a:r>
              <a:t/>
            </a:r>
            <a:endParaRPr sz="1100"/>
          </a:p>
        </p:txBody>
      </p:sp>
      <p:sp>
        <p:nvSpPr>
          <p:cNvPr id="991" name="Shape 991"/>
          <p:cNvSpPr txBox="1"/>
          <p:nvPr/>
        </p:nvSpPr>
        <p:spPr>
          <a:xfrm>
            <a:off x="314650" y="2908700"/>
            <a:ext cx="7524000" cy="8916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chemeClr val="accent5"/>
                </a:solidFill>
                <a:highlight>
                  <a:srgbClr val="FFFFFF"/>
                </a:highlight>
              </a:rPr>
              <a:t>Lock version - a value that incrementally increases every time an AS record is altered. In practice, this means work cannot and should not continue on the data in question, i.e. your team has to stop work</a:t>
            </a:r>
          </a:p>
          <a:p>
            <a:pPr lvl="0" rtl="0">
              <a:spcBef>
                <a:spcPts val="0"/>
              </a:spcBef>
              <a:buNone/>
            </a:pPr>
            <a:r>
              <a:t/>
            </a:r>
            <a:endParaRPr sz="1100"/>
          </a:p>
        </p:txBody>
      </p:sp>
      <p:pic>
        <p:nvPicPr>
          <p:cNvPr id="992" name="Shape 992"/>
          <p:cNvPicPr preferRelativeResize="0"/>
          <p:nvPr/>
        </p:nvPicPr>
        <p:blipFill>
          <a:blip r:embed="rId3">
            <a:alphaModFix/>
          </a:blip>
          <a:stretch>
            <a:fillRect/>
          </a:stretch>
        </p:blipFill>
        <p:spPr>
          <a:xfrm>
            <a:off x="2195462" y="3959675"/>
            <a:ext cx="3762375" cy="7143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Shape 997"/>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frustration</a:t>
            </a:r>
          </a:p>
        </p:txBody>
      </p:sp>
      <p:sp>
        <p:nvSpPr>
          <p:cNvPr id="998" name="Shape 998"/>
          <p:cNvSpPr txBox="1"/>
          <p:nvPr/>
        </p:nvSpPr>
        <p:spPr>
          <a:xfrm>
            <a:off x="303300" y="1056650"/>
            <a:ext cx="8520600" cy="34494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Session time and page limits</a:t>
            </a:r>
          </a:p>
          <a:p>
            <a:pPr lvl="0" rt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Ever been timed out of your bank account? Frustrating but vital</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 amount of time you have after authenticating is called “session time”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ASpace default is very short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Ask your ASpace tech person to up the session time in the AS config; we’ve provided instructions in the take home document (which really will happen, we promise)</a:t>
            </a:r>
          </a:p>
          <a:p>
            <a:pPr lvl="0" rtl="0">
              <a:lnSpc>
                <a:spcPct val="115000"/>
              </a:lnSpc>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152" name="Shape 152"/>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153" name="Shape 153"/>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154" name="Shape 154"/>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6" name="Shape 156"/>
          <p:cNvSpPr txBox="1"/>
          <p:nvPr/>
        </p:nvSpPr>
        <p:spPr>
          <a:xfrm>
            <a:off x="647300" y="2249900"/>
            <a:ext cx="1677300" cy="22203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JSON</a:t>
            </a:r>
          </a:p>
          <a:p>
            <a:pPr lvl="0" rtl="0" algn="ctr">
              <a:spcBef>
                <a:spcPts val="0"/>
              </a:spcBef>
              <a:buNone/>
            </a:pPr>
            <a:r>
              <a:rPr lang="en">
                <a:latin typeface="Trebuchet MS"/>
                <a:ea typeface="Trebuchet MS"/>
                <a:cs typeface="Trebuchet MS"/>
                <a:sym typeface="Trebuchet MS"/>
              </a:rPr>
              <a:t>MARC21</a:t>
            </a:r>
          </a:p>
          <a:p>
            <a:pPr lvl="0" rtl="0" algn="ctr">
              <a:spcBef>
                <a:spcPts val="0"/>
              </a:spcBef>
              <a:buNone/>
            </a:pPr>
            <a:r>
              <a:rPr lang="en">
                <a:latin typeface="Trebuchet MS"/>
                <a:ea typeface="Trebuchet MS"/>
                <a:cs typeface="Trebuchet MS"/>
                <a:sym typeface="Trebuchet MS"/>
              </a:rPr>
              <a:t>Any standardized data</a:t>
            </a:r>
          </a:p>
          <a:p>
            <a:pPr lvl="0" rtl="0">
              <a:spcBef>
                <a:spcPts val="0"/>
              </a:spcBef>
              <a:buNone/>
            </a:pPr>
            <a:r>
              <a:t/>
            </a:r>
            <a:endParaRPr>
              <a:latin typeface="Trebuchet MS"/>
              <a:ea typeface="Trebuchet MS"/>
              <a:cs typeface="Trebuchet MS"/>
              <a:sym typeface="Trebuchet MS"/>
            </a:endParaRPr>
          </a:p>
        </p:txBody>
      </p:sp>
      <p:sp>
        <p:nvSpPr>
          <p:cNvPr id="157" name="Shape 157"/>
          <p:cNvSpPr txBox="1"/>
          <p:nvPr/>
        </p:nvSpPr>
        <p:spPr>
          <a:xfrm>
            <a:off x="3466125" y="2138550"/>
            <a:ext cx="2380200" cy="2387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Access</a:t>
            </a:r>
          </a:p>
          <a:p>
            <a:pPr lvl="0" rtl="0" algn="ctr">
              <a:spcBef>
                <a:spcPts val="0"/>
              </a:spcBef>
              <a:buNone/>
            </a:pPr>
            <a:r>
              <a:rPr lang="en">
                <a:latin typeface="Trebuchet MS"/>
                <a:ea typeface="Trebuchet MS"/>
                <a:cs typeface="Trebuchet MS"/>
                <a:sym typeface="Trebuchet MS"/>
              </a:rPr>
              <a:t>OpenRefine</a:t>
            </a:r>
          </a:p>
          <a:p>
            <a:pPr lvl="0" rtl="0" algn="ctr">
              <a:spcBef>
                <a:spcPts val="0"/>
              </a:spcBef>
              <a:buNone/>
            </a:pPr>
            <a:r>
              <a:rPr lang="en">
                <a:latin typeface="Trebuchet MS"/>
                <a:ea typeface="Trebuchet MS"/>
                <a:cs typeface="Trebuchet MS"/>
                <a:sym typeface="Trebuchet MS"/>
              </a:rPr>
              <a:t>XSLT</a:t>
            </a:r>
          </a:p>
          <a:p>
            <a:pPr lvl="0" rtl="0" algn="ctr">
              <a:spcBef>
                <a:spcPts val="0"/>
              </a:spcBef>
              <a:buNone/>
            </a:pPr>
            <a:r>
              <a:rPr lang="en">
                <a:latin typeface="Trebuchet MS"/>
                <a:ea typeface="Trebuchet MS"/>
                <a:cs typeface="Trebuchet MS"/>
                <a:sym typeface="Trebuchet MS"/>
              </a:rPr>
              <a:t>Custom script (your choice)</a:t>
            </a:r>
          </a:p>
          <a:p>
            <a:pPr lvl="0" rtl="0" algn="ctr">
              <a:spcBef>
                <a:spcPts val="0"/>
              </a:spcBef>
              <a:buNone/>
            </a:pPr>
            <a:r>
              <a:rPr lang="en">
                <a:latin typeface="Trebuchet MS"/>
                <a:ea typeface="Trebuchet MS"/>
                <a:cs typeface="Trebuchet MS"/>
                <a:sym typeface="Trebuchet MS"/>
              </a:rPr>
              <a:t>Find and Replace</a:t>
            </a:r>
          </a:p>
          <a:p>
            <a:pPr lvl="0" rtl="0" algn="ctr">
              <a:spcBef>
                <a:spcPts val="0"/>
              </a:spcBef>
              <a:buNone/>
            </a:pPr>
            <a:r>
              <a:rPr lang="en">
                <a:latin typeface="Trebuchet MS"/>
                <a:ea typeface="Trebuchet MS"/>
                <a:cs typeface="Trebuchet MS"/>
                <a:sym typeface="Trebuchet MS"/>
              </a:rPr>
              <a:t>Hand encoding, copy and pasting, glue and popsicle sticks, </a:t>
            </a:r>
            <a:r>
              <a:rPr i="1" lang="en">
                <a:latin typeface="Trebuchet MS"/>
                <a:ea typeface="Trebuchet MS"/>
                <a:cs typeface="Trebuchet MS"/>
                <a:sym typeface="Trebuchet MS"/>
              </a:rPr>
              <a:t>whatever it takes!</a:t>
            </a:r>
          </a:p>
        </p:txBody>
      </p:sp>
      <p:sp>
        <p:nvSpPr>
          <p:cNvPr id="158" name="Shape 158"/>
          <p:cNvSpPr txBox="1"/>
          <p:nvPr/>
        </p:nvSpPr>
        <p:spPr>
          <a:xfrm>
            <a:off x="6826700" y="2152475"/>
            <a:ext cx="1915200" cy="19140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*needle coming off the record*</a:t>
            </a:r>
          </a:p>
          <a:p>
            <a:pPr lvl="0" rtl="0" algn="ctr">
              <a:spcBef>
                <a:spcPts val="0"/>
              </a:spcBef>
              <a:buNone/>
            </a:pPr>
            <a:r>
              <a:t/>
            </a:r>
            <a:endParaRPr>
              <a:latin typeface="Trebuchet MS"/>
              <a:ea typeface="Trebuchet MS"/>
              <a:cs typeface="Trebuchet MS"/>
              <a:sym typeface="Trebuchet MS"/>
            </a:endParaRPr>
          </a:p>
          <a:p>
            <a:pPr lvl="0" rtl="0" algn="ctr">
              <a:spcBef>
                <a:spcPts val="0"/>
              </a:spcBef>
              <a:buNone/>
            </a:pPr>
            <a:r>
              <a:rPr lang="en">
                <a:latin typeface="Trebuchet MS"/>
                <a:ea typeface="Trebuchet MS"/>
                <a:cs typeface="Trebuchet MS"/>
                <a:sym typeface="Trebuchet MS"/>
              </a:rPr>
              <a:t>This is the tough part.</a:t>
            </a:r>
          </a:p>
        </p:txBody>
      </p:sp>
      <p:sp>
        <p:nvSpPr>
          <p:cNvPr id="159" name="Shape 159"/>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Shape 1003"/>
          <p:cNvSpPr txBox="1"/>
          <p:nvPr/>
        </p:nvSpPr>
        <p:spPr>
          <a:xfrm>
            <a:off x="303300" y="1045925"/>
            <a:ext cx="8520600" cy="40977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Many other applications provide robust APIs for your use</a:t>
            </a:r>
            <a:r>
              <a:rPr lang="en" sz="1800">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ILSes</a:t>
            </a:r>
            <a:r>
              <a:rPr lang="en">
                <a:latin typeface="Trebuchet MS"/>
                <a:ea typeface="Trebuchet MS"/>
                <a:cs typeface="Trebuchet MS"/>
                <a:sym typeface="Trebuchet MS"/>
              </a:rPr>
              <a:t> like </a:t>
            </a:r>
            <a:r>
              <a:rPr lang="en" u="sng">
                <a:solidFill>
                  <a:schemeClr val="hlink"/>
                </a:solidFill>
                <a:latin typeface="Trebuchet MS"/>
                <a:ea typeface="Trebuchet MS"/>
                <a:cs typeface="Trebuchet MS"/>
                <a:sym typeface="Trebuchet MS"/>
                <a:hlinkClick r:id="rId3"/>
              </a:rPr>
              <a:t>Voyager</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Digital exhibition</a:t>
            </a:r>
            <a:r>
              <a:rPr lang="en">
                <a:latin typeface="Trebuchet MS"/>
                <a:ea typeface="Trebuchet MS"/>
                <a:cs typeface="Trebuchet MS"/>
                <a:sym typeface="Trebuchet MS"/>
              </a:rPr>
              <a:t> applications like Omeka;</a:t>
            </a:r>
          </a:p>
          <a:p>
            <a:pPr indent="-228600" lvl="0" marL="457200" rtl="0">
              <a:spcBef>
                <a:spcPts val="0"/>
              </a:spcBef>
              <a:buFont typeface="Trebuchet MS"/>
              <a:buChar char="●"/>
            </a:pPr>
            <a:r>
              <a:rPr b="1" lang="en">
                <a:latin typeface="Trebuchet MS"/>
                <a:ea typeface="Trebuchet MS"/>
                <a:cs typeface="Trebuchet MS"/>
                <a:sym typeface="Trebuchet MS"/>
              </a:rPr>
              <a:t>Digital collections/repository</a:t>
            </a:r>
            <a:r>
              <a:rPr lang="en">
                <a:latin typeface="Trebuchet MS"/>
                <a:ea typeface="Trebuchet MS"/>
                <a:cs typeface="Trebuchet MS"/>
                <a:sym typeface="Trebuchet MS"/>
              </a:rPr>
              <a:t> applications like ContentDM or Islandora; and,</a:t>
            </a:r>
          </a:p>
          <a:p>
            <a:pPr indent="-228600" lvl="0" marL="457200" rtl="0">
              <a:spcBef>
                <a:spcPts val="0"/>
              </a:spcBef>
              <a:buFont typeface="Trebuchet MS"/>
              <a:buChar char="●"/>
            </a:pPr>
            <a:r>
              <a:rPr b="1" lang="en">
                <a:latin typeface="Trebuchet MS"/>
                <a:ea typeface="Trebuchet MS"/>
                <a:cs typeface="Trebuchet MS"/>
                <a:sym typeface="Trebuchet MS"/>
              </a:rPr>
              <a:t>Cloud-based sharing applications</a:t>
            </a:r>
            <a:r>
              <a:rPr lang="en">
                <a:latin typeface="Trebuchet MS"/>
                <a:ea typeface="Trebuchet MS"/>
                <a:cs typeface="Trebuchet MS"/>
                <a:sym typeface="Trebuchet MS"/>
              </a:rPr>
              <a:t> like Dropbox/Drive/Box.</a:t>
            </a:r>
          </a:p>
          <a:p>
            <a:pPr lvl="0" rt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While we didn’t work through exercises with these applications today, hopefully you now know the </a:t>
            </a:r>
            <a:r>
              <a:rPr b="1" lang="en" sz="1800">
                <a:latin typeface="Trebuchet MS"/>
                <a:ea typeface="Trebuchet MS"/>
                <a:cs typeface="Trebuchet MS"/>
                <a:sym typeface="Trebuchet MS"/>
              </a:rPr>
              <a:t>steps to take</a:t>
            </a:r>
            <a:r>
              <a:rPr lang="en" sz="1800">
                <a:latin typeface="Trebuchet MS"/>
                <a:ea typeface="Trebuchet MS"/>
                <a:cs typeface="Trebuchet MS"/>
                <a:sym typeface="Trebuchet MS"/>
              </a:rPr>
              <a:t> to do future API work of your own, namely:</a:t>
            </a:r>
          </a:p>
          <a:p>
            <a:pPr indent="-228600" lvl="0" marL="457200" rtl="0">
              <a:spcBef>
                <a:spcPts val="0"/>
              </a:spcBef>
              <a:buFont typeface="Trebuchet MS"/>
              <a:buChar char="●"/>
            </a:pPr>
            <a:r>
              <a:rPr b="1" lang="en">
                <a:latin typeface="Trebuchet MS"/>
                <a:ea typeface="Trebuchet MS"/>
                <a:cs typeface="Trebuchet MS"/>
                <a:sym typeface="Trebuchet MS"/>
              </a:rPr>
              <a:t>Research the API</a:t>
            </a:r>
            <a:r>
              <a:rPr lang="en">
                <a:latin typeface="Trebuchet MS"/>
                <a:ea typeface="Trebuchet MS"/>
                <a:cs typeface="Trebuchet MS"/>
                <a:sym typeface="Trebuchet MS"/>
              </a:rPr>
              <a:t>, including authentication requirements and endpoint documentation;</a:t>
            </a:r>
          </a:p>
          <a:p>
            <a:pPr indent="-228600" lvl="0" marL="457200" rtl="0">
              <a:spcBef>
                <a:spcPts val="0"/>
              </a:spcBef>
              <a:buFont typeface="Trebuchet MS"/>
              <a:buChar char="●"/>
            </a:pPr>
            <a:r>
              <a:rPr lang="en">
                <a:latin typeface="Trebuchet MS"/>
                <a:ea typeface="Trebuchet MS"/>
                <a:cs typeface="Trebuchet MS"/>
                <a:sym typeface="Trebuchet MS"/>
              </a:rPr>
              <a:t>Play around in </a:t>
            </a:r>
            <a:r>
              <a:rPr b="1" lang="en">
                <a:latin typeface="Trebuchet MS"/>
                <a:ea typeface="Trebuchet MS"/>
                <a:cs typeface="Trebuchet MS"/>
                <a:sym typeface="Trebuchet MS"/>
              </a:rPr>
              <a:t>Postman</a:t>
            </a:r>
            <a:r>
              <a:rPr lang="en">
                <a:latin typeface="Trebuchet MS"/>
                <a:ea typeface="Trebuchet MS"/>
                <a:cs typeface="Trebuchet MS"/>
                <a:sym typeface="Trebuchet MS"/>
              </a:rPr>
              <a:t> (or another GUI API application);</a:t>
            </a:r>
          </a:p>
          <a:p>
            <a:pPr indent="-228600" lvl="0" marL="457200" rtl="0">
              <a:spcBef>
                <a:spcPts val="0"/>
              </a:spcBef>
              <a:buFont typeface="Trebuchet MS"/>
              <a:buChar char="●"/>
            </a:pPr>
            <a:r>
              <a:rPr lang="en">
                <a:latin typeface="Trebuchet MS"/>
                <a:ea typeface="Trebuchet MS"/>
                <a:cs typeface="Trebuchet MS"/>
                <a:sym typeface="Trebuchet MS"/>
              </a:rPr>
              <a:t>Determine whether your desired tasks can be accomplished through the </a:t>
            </a:r>
            <a:r>
              <a:rPr b="1" lang="en">
                <a:latin typeface="Trebuchet MS"/>
                <a:ea typeface="Trebuchet MS"/>
                <a:cs typeface="Trebuchet MS"/>
                <a:sym typeface="Trebuchet MS"/>
              </a:rPr>
              <a:t>GUI</a:t>
            </a:r>
            <a:r>
              <a:rPr lang="en">
                <a:latin typeface="Trebuchet MS"/>
                <a:ea typeface="Trebuchet MS"/>
                <a:cs typeface="Trebuchet MS"/>
                <a:sym typeface="Trebuchet MS"/>
              </a:rPr>
              <a:t>, or if you need a </a:t>
            </a:r>
            <a:r>
              <a:rPr b="1" lang="en">
                <a:latin typeface="Trebuchet MS"/>
                <a:ea typeface="Trebuchet MS"/>
                <a:cs typeface="Trebuchet MS"/>
                <a:sym typeface="Trebuchet MS"/>
              </a:rPr>
              <a:t>scripting language</a:t>
            </a:r>
            <a:r>
              <a:rPr lang="en">
                <a:latin typeface="Trebuchet MS"/>
                <a:ea typeface="Trebuchet MS"/>
                <a:cs typeface="Trebuchet MS"/>
                <a:sym typeface="Trebuchet MS"/>
              </a:rPr>
              <a:t>;</a:t>
            </a:r>
          </a:p>
          <a:p>
            <a:pPr indent="-228600" lvl="1" marL="914400" rtl="0">
              <a:spcBef>
                <a:spcPts val="0"/>
              </a:spcBef>
              <a:buFont typeface="Trebuchet MS"/>
              <a:buChar char="○"/>
            </a:pPr>
            <a:r>
              <a:rPr lang="en">
                <a:latin typeface="Trebuchet MS"/>
                <a:ea typeface="Trebuchet MS"/>
                <a:cs typeface="Trebuchet MS"/>
                <a:sym typeface="Trebuchet MS"/>
              </a:rPr>
              <a:t>If the latter, determine if </a:t>
            </a:r>
            <a:r>
              <a:rPr b="1" lang="en">
                <a:latin typeface="Trebuchet MS"/>
                <a:ea typeface="Trebuchet MS"/>
                <a:cs typeface="Trebuchet MS"/>
                <a:sym typeface="Trebuchet MS"/>
              </a:rPr>
              <a:t>someone else has already tackled</a:t>
            </a:r>
            <a:r>
              <a:rPr lang="en">
                <a:latin typeface="Trebuchet MS"/>
                <a:ea typeface="Trebuchet MS"/>
                <a:cs typeface="Trebuchet MS"/>
                <a:sym typeface="Trebuchet MS"/>
              </a:rPr>
              <a:t> your task (for example, on GitHub)</a:t>
            </a:r>
          </a:p>
          <a:p>
            <a:pPr indent="-228600" lvl="0" marL="457200" rtl="0">
              <a:spcBef>
                <a:spcPts val="0"/>
              </a:spcBef>
              <a:buFont typeface="Trebuchet MS"/>
              <a:buChar char="●"/>
            </a:pPr>
            <a:r>
              <a:rPr b="1" lang="en">
                <a:latin typeface="Trebuchet MS"/>
                <a:ea typeface="Trebuchet MS"/>
                <a:cs typeface="Trebuchet MS"/>
                <a:sym typeface="Trebuchet MS"/>
              </a:rPr>
              <a:t>Iteratively test</a:t>
            </a:r>
            <a:r>
              <a:rPr lang="en">
                <a:latin typeface="Trebuchet MS"/>
                <a:ea typeface="Trebuchet MS"/>
                <a:cs typeface="Trebuchet MS"/>
                <a:sym typeface="Trebuchet MS"/>
              </a:rPr>
              <a:t> (in a </a:t>
            </a:r>
            <a:r>
              <a:rPr i="1" lang="en">
                <a:latin typeface="Trebuchet MS"/>
                <a:ea typeface="Trebuchet MS"/>
                <a:cs typeface="Trebuchet MS"/>
                <a:sym typeface="Trebuchet MS"/>
              </a:rPr>
              <a:t>non-Production environment</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Profit!</a:t>
            </a:r>
          </a:p>
        </p:txBody>
      </p:sp>
      <p:sp>
        <p:nvSpPr>
          <p:cNvPr id="1004" name="Shape 1004"/>
          <p:cNvSpPr txBox="1"/>
          <p:nvPr>
            <p:ph type="title"/>
          </p:nvPr>
        </p:nvSpPr>
        <p:spPr>
          <a:xfrm>
            <a:off x="303300" y="259175"/>
            <a:ext cx="8520600" cy="7119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about XYZ application?</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008" name="Shape 1008"/>
        <p:cNvGrpSpPr/>
        <p:nvPr/>
      </p:nvGrpSpPr>
      <p:grpSpPr>
        <a:xfrm>
          <a:off x="0" y="0"/>
          <a:ext cx="0" cy="0"/>
          <a:chOff x="0" y="0"/>
          <a:chExt cx="0" cy="0"/>
        </a:xfrm>
      </p:grpSpPr>
      <p:sp>
        <p:nvSpPr>
          <p:cNvPr id="1009" name="Shape 100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User stories</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Shape 1014"/>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a:spcBef>
                <a:spcPts val="0"/>
              </a:spcBef>
              <a:buNone/>
            </a:pPr>
            <a:r>
              <a:rPr lang="en">
                <a:solidFill>
                  <a:srgbClr val="FFFFFF"/>
                </a:solidFill>
              </a:rPr>
              <a:t>Can the API create reports?</a:t>
            </a:r>
          </a:p>
        </p:txBody>
      </p:sp>
      <p:sp>
        <p:nvSpPr>
          <p:cNvPr id="1015" name="Shape 1015"/>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Char char="●"/>
            </a:pPr>
            <a:r>
              <a:rPr lang="en">
                <a:latin typeface="Trebuchet MS"/>
                <a:ea typeface="Trebuchet MS"/>
                <a:cs typeface="Trebuchet MS"/>
                <a:sym typeface="Trebuchet MS"/>
              </a:rPr>
              <a:t>Yes… but an API is the wrong tool for reporting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Like using a jack-hammer indoors: yes it will work, but it will be more effort with the wrong tool</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For AS users in particular:</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Wait for reporting to improve, because it will</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But in the meantime (or for more customized reporting) we suggest connecting AS to MS Access. </a:t>
            </a:r>
            <a:r>
              <a:rPr lang="en">
                <a:solidFill>
                  <a:srgbClr val="222222"/>
                </a:solidFill>
                <a:latin typeface="Trebuchet MS"/>
                <a:ea typeface="Trebuchet MS"/>
                <a:cs typeface="Trebuchet MS"/>
                <a:sym typeface="Trebuchet MS"/>
              </a:rPr>
              <a:t>If you don’t know Access, it’s easier to learn that than learning to script just for reports.</a:t>
            </a:r>
          </a:p>
          <a:p>
            <a:pPr indent="-228600" lvl="2" marL="1371600" rtl="0">
              <a:lnSpc>
                <a:spcPct val="115000"/>
              </a:lnSpc>
              <a:spcBef>
                <a:spcPts val="0"/>
              </a:spcBef>
              <a:buClr>
                <a:srgbClr val="222222"/>
              </a:buClr>
              <a:buFont typeface="Trebuchet MS"/>
              <a:buChar char="■"/>
            </a:pPr>
            <a:r>
              <a:rPr lang="en">
                <a:solidFill>
                  <a:srgbClr val="222222"/>
                </a:solidFill>
                <a:latin typeface="Trebuchet MS"/>
                <a:ea typeface="Trebuchet MS"/>
                <a:cs typeface="Trebuchet MS"/>
                <a:sym typeface="Trebuchet MS"/>
              </a:rPr>
              <a:t>You can find explanatory slides in the workshop GitHub &gt; additional resources</a:t>
            </a:r>
          </a:p>
          <a:p>
            <a:pPr indent="-228600" lvl="2" marL="1371600" rtl="0">
              <a:lnSpc>
                <a:spcPct val="115000"/>
              </a:lnSpc>
              <a:spcBef>
                <a:spcPts val="0"/>
              </a:spcBef>
              <a:buFont typeface="Trebuchet MS"/>
              <a:buChar char="■"/>
            </a:pPr>
            <a:r>
              <a:rPr lang="en">
                <a:latin typeface="Trebuchet MS"/>
                <a:ea typeface="Trebuchet MS"/>
                <a:cs typeface="Trebuchet MS"/>
                <a:sym typeface="Trebuchet MS"/>
              </a:rPr>
              <a:t>Credit to </a:t>
            </a:r>
            <a:r>
              <a:rPr lang="en">
                <a:latin typeface="Trebuchet MS"/>
                <a:ea typeface="Trebuchet MS"/>
                <a:cs typeface="Trebuchet MS"/>
                <a:sym typeface="Trebuchet MS"/>
              </a:rPr>
              <a:t>Nancy Enneking, </a:t>
            </a:r>
            <a:r>
              <a:rPr lang="en">
                <a:highlight>
                  <a:srgbClr val="FFFFFF"/>
                </a:highlight>
                <a:latin typeface="Trebuchet MS"/>
                <a:ea typeface="Trebuchet MS"/>
                <a:cs typeface="Trebuchet MS"/>
                <a:sym typeface="Trebuchet MS"/>
              </a:rPr>
              <a:t>Head of Institutional Records at the Getty and </a:t>
            </a:r>
            <a:r>
              <a:rPr lang="en">
                <a:solidFill>
                  <a:srgbClr val="222222"/>
                </a:solidFill>
                <a:highlight>
                  <a:srgbClr val="FFFFFF"/>
                </a:highlight>
                <a:latin typeface="Trebuchet MS"/>
                <a:ea typeface="Trebuchet MS"/>
                <a:cs typeface="Trebuchet MS"/>
                <a:sym typeface="Trebuchet MS"/>
              </a:rPr>
              <a:t>Celia Caust-Ellenbogen, Friends Historical Library of Swarthmore College for the method</a:t>
            </a: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change the staff/user interface?</a:t>
            </a:r>
          </a:p>
        </p:txBody>
      </p:sp>
      <p:sp>
        <p:nvSpPr>
          <p:cNvPr id="1021" name="Shape 1021"/>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No: the API is only a way of manipulating data</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Look at the API endpoints and see if one relates to the change you want to make</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did write something that </a:t>
            </a:r>
            <a:r>
              <a:rPr lang="en" sz="1800" u="sng">
                <a:solidFill>
                  <a:schemeClr val="hlink"/>
                </a:solidFill>
                <a:latin typeface="Trebuchet MS"/>
                <a:ea typeface="Trebuchet MS"/>
                <a:cs typeface="Trebuchet MS"/>
                <a:sym typeface="Trebuchet MS"/>
                <a:hlinkClick r:id="rId3"/>
              </a:rPr>
              <a:t>changed enumerations</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Shape 1026"/>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improve my agent records?</a:t>
            </a:r>
          </a:p>
        </p:txBody>
      </p:sp>
      <p:sp>
        <p:nvSpPr>
          <p:cNvPr id="1027" name="Shape 1027"/>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Yes!</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Hopkins made changes to </a:t>
            </a:r>
            <a:r>
              <a:rPr b="1" lang="en" sz="1800">
                <a:latin typeface="Trebuchet MS"/>
                <a:ea typeface="Trebuchet MS"/>
                <a:cs typeface="Trebuchet MS"/>
                <a:sym typeface="Trebuchet MS"/>
              </a:rPr>
              <a:t>almost all</a:t>
            </a:r>
            <a:r>
              <a:rPr lang="en" sz="1800">
                <a:latin typeface="Trebuchet MS"/>
                <a:ea typeface="Trebuchet MS"/>
                <a:cs typeface="Trebuchet MS"/>
                <a:sym typeface="Trebuchet MS"/>
              </a:rPr>
              <a:t> of our Agent and Subject records through the API</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added VIAF </a:t>
            </a:r>
            <a:r>
              <a:rPr b="1" lang="en" sz="1800">
                <a:latin typeface="Trebuchet MS"/>
                <a:ea typeface="Trebuchet MS"/>
                <a:cs typeface="Trebuchet MS"/>
                <a:sym typeface="Trebuchet MS"/>
              </a:rPr>
              <a:t>ids</a:t>
            </a:r>
            <a:r>
              <a:rPr lang="en" sz="1800">
                <a:latin typeface="Trebuchet MS"/>
                <a:ea typeface="Trebuchet MS"/>
                <a:cs typeface="Trebuchet MS"/>
                <a:sym typeface="Trebuchet MS"/>
              </a:rPr>
              <a:t> to Agents and converted LCSH to FAST</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You already have improved Corporate Names from earlier</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Let’s put those to work!</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31" name="Shape 1031"/>
        <p:cNvGrpSpPr/>
        <p:nvPr/>
      </p:nvGrpSpPr>
      <p:grpSpPr>
        <a:xfrm>
          <a:off x="0" y="0"/>
          <a:ext cx="0" cy="0"/>
          <a:chOff x="0" y="0"/>
          <a:chExt cx="0" cy="0"/>
        </a:xfrm>
      </p:grpSpPr>
      <p:sp>
        <p:nvSpPr>
          <p:cNvPr id="1032" name="Shape 103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Load, GET, and compare - VIAF</a:t>
            </a: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Shape 1037"/>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1038" name="Shape 103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1039" name="Shape 103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1040" name="Shape 104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1041" name="Shape 104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42" name="Shape 104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43" name="Shape 1043"/>
          <p:cNvSpPr/>
          <p:nvPr/>
        </p:nvSpPr>
        <p:spPr>
          <a:xfrm>
            <a:off x="42329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44" name="Shape 1044"/>
          <p:cNvSpPr txBox="1"/>
          <p:nvPr/>
        </p:nvSpPr>
        <p:spPr>
          <a:xfrm>
            <a:off x="42623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Shape 1049"/>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
        <p:nvSpPr>
          <p:cNvPr id="1050" name="Shape 1050"/>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Clr>
                <a:schemeClr val="dk2"/>
              </a:buClr>
              <a:buSzPct val="61111"/>
              <a:buFont typeface="Arial"/>
              <a:buNone/>
            </a:pPr>
            <a:r>
              <a:rPr lang="en" sz="1800">
                <a:solidFill>
                  <a:schemeClr val="dk2"/>
                </a:solidFill>
                <a:latin typeface="Trebuchet MS"/>
                <a:ea typeface="Trebuchet MS"/>
                <a:cs typeface="Trebuchet MS"/>
                <a:sym typeface="Trebuchet MS"/>
              </a:rPr>
              <a:t>Scenario: You have an existing spreadsheet containing a number of organizational names that are either subjects or creators of some of your collections.  Now, you want to take this manually-made spreadsheet and actually do some authority control work!</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Shape 1055"/>
          <p:cNvSpPr txBox="1"/>
          <p:nvPr/>
        </p:nvSpPr>
        <p:spPr>
          <a:xfrm>
            <a:off x="633375" y="954250"/>
            <a:ext cx="7997100" cy="22404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Take a look at</a:t>
            </a:r>
            <a:r>
              <a:rPr lang="en" sz="1800">
                <a:solidFill>
                  <a:schemeClr val="dk2"/>
                </a:solidFill>
                <a:latin typeface="Trebuchet MS"/>
                <a:ea typeface="Trebuchet MS"/>
                <a:cs typeface="Trebuchet MS"/>
                <a:sym typeface="Trebuchet MS"/>
              </a:rPr>
              <a:t> “organizations.csv” in GitHub: </a:t>
            </a:r>
            <a:r>
              <a:rPr lang="en" sz="1800" u="sng">
                <a:solidFill>
                  <a:schemeClr val="hlink"/>
                </a:solidFill>
                <a:latin typeface="Trebuchet MS"/>
                <a:ea typeface="Trebuchet MS"/>
                <a:cs typeface="Trebuchet MS"/>
                <a:sym typeface="Trebuchet MS"/>
                <a:hlinkClick r:id="rId3"/>
              </a:rPr>
              <a:t>https://github.com/jhu-archives-and-manuscripts/ASpace_API_Workshop/blob/master/organizations.csv</a:t>
            </a:r>
            <a:r>
              <a:rPr lang="en" sz="1800">
                <a:solidFill>
                  <a:schemeClr val="dk2"/>
                </a:solidFill>
                <a:latin typeface="Trebuchet MS"/>
                <a:ea typeface="Trebuchet MS"/>
                <a:cs typeface="Trebuchet MS"/>
                <a:sym typeface="Trebuchet MS"/>
              </a:rPr>
              <a:t> </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Terminal/Cygwin type </a:t>
            </a:r>
          </a:p>
          <a:p>
            <a:pPr indent="0" lvl="0" marL="457200" rtl="0">
              <a:lnSpc>
                <a:spcPct val="150000"/>
              </a:lnSpc>
              <a:spcBef>
                <a:spcPts val="0"/>
              </a:spcBef>
              <a:buNone/>
            </a:pPr>
            <a:r>
              <a:rPr lang="en" sz="1800">
                <a:solidFill>
                  <a:schemeClr val="dk2"/>
                </a:solidFill>
                <a:highlight>
                  <a:srgbClr val="D0E0E3"/>
                </a:highlight>
                <a:latin typeface="Consolas"/>
                <a:ea typeface="Consolas"/>
                <a:cs typeface="Consolas"/>
                <a:sym typeface="Consolas"/>
              </a:rPr>
              <a:t>python viafReconciliationCorporate.py</a:t>
            </a:r>
            <a:r>
              <a:rPr lang="en" sz="1800">
                <a:solidFill>
                  <a:schemeClr val="dk2"/>
                </a:solidFill>
                <a:latin typeface="Trebuchet MS"/>
                <a:ea typeface="Trebuchet MS"/>
                <a:cs typeface="Trebuchet MS"/>
                <a:sym typeface="Trebuchet MS"/>
              </a:rPr>
              <a:t> </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1056" name="Shape 1056"/>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
        <p:nvSpPr>
          <p:cNvPr id="1057" name="Shape 1057"/>
          <p:cNvSpPr txBox="1"/>
          <p:nvPr/>
        </p:nvSpPr>
        <p:spPr>
          <a:xfrm>
            <a:off x="622925" y="3403225"/>
            <a:ext cx="8133600" cy="1406100"/>
          </a:xfrm>
          <a:prstGeom prst="rect">
            <a:avLst/>
          </a:prstGeom>
          <a:solidFill>
            <a:srgbClr val="CFE2F3"/>
          </a:solidFill>
          <a:ln>
            <a:noFill/>
          </a:ln>
        </p:spPr>
        <p:txBody>
          <a:bodyPr anchorCtr="0" anchor="t" bIns="91425" lIns="91425" rIns="91425" tIns="91425">
            <a:noAutofit/>
          </a:bodyPr>
          <a:lstStyle/>
          <a:p>
            <a:pPr lvl="0" rtl="0">
              <a:lnSpc>
                <a:spcPct val="150000"/>
              </a:lnSpc>
              <a:spcBef>
                <a:spcPts val="0"/>
              </a:spcBef>
              <a:buNone/>
            </a:pPr>
            <a:r>
              <a:rPr lang="en">
                <a:solidFill>
                  <a:schemeClr val="dk2"/>
                </a:solidFill>
                <a:latin typeface="Trebuchet MS"/>
                <a:ea typeface="Trebuchet MS"/>
                <a:cs typeface="Trebuchet MS"/>
                <a:sym typeface="Trebuchet MS"/>
              </a:rPr>
              <a:t>In theory, we could make changes to this .csv file (add/change lines, etc.), but we’re not going to have you do this today.  Feel free to try it at home, though, with the caveat that some spreadsheet editors (particularly Excel on Macs) output messy .csv’s that cause errors when the script is run.</a:t>
            </a: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Shape 1062"/>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Uh oh...</a:t>
            </a:r>
          </a:p>
        </p:txBody>
      </p:sp>
      <p:sp>
        <p:nvSpPr>
          <p:cNvPr id="1063" name="Shape 106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67" name="Shape 1067"/>
        <p:cNvGrpSpPr/>
        <p:nvPr/>
      </p:nvGrpSpPr>
      <p:grpSpPr>
        <a:xfrm>
          <a:off x="0" y="0"/>
          <a:ext cx="0" cy="0"/>
          <a:chOff x="0" y="0"/>
          <a:chExt cx="0" cy="0"/>
        </a:xfrm>
      </p:grpSpPr>
      <p:sp>
        <p:nvSpPr>
          <p:cNvPr id="1068" name="Shape 1068"/>
          <p:cNvSpPr txBox="1"/>
          <p:nvPr/>
        </p:nvSpPr>
        <p:spPr>
          <a:xfrm>
            <a:off x="303325" y="1163200"/>
            <a:ext cx="6066900" cy="35844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Downloading </a:t>
            </a:r>
            <a:r>
              <a:rPr lang="en">
                <a:latin typeface="Trebuchet MS"/>
                <a:ea typeface="Trebuchet MS"/>
                <a:cs typeface="Trebuchet MS"/>
                <a:sym typeface="Trebuchet MS"/>
              </a:rPr>
              <a:t>the fuzzy wuzzy python package:</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Google “fuzzy wuzzy github” and it should be the first result</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Click the </a:t>
            </a:r>
            <a:r>
              <a:rPr lang="en">
                <a:solidFill>
                  <a:srgbClr val="6AA84F"/>
                </a:solidFill>
                <a:latin typeface="Trebuchet MS"/>
                <a:ea typeface="Trebuchet MS"/>
                <a:cs typeface="Trebuchet MS"/>
                <a:sym typeface="Trebuchet MS"/>
              </a:rPr>
              <a:t>green</a:t>
            </a:r>
            <a:r>
              <a:rPr lang="en">
                <a:latin typeface="Trebuchet MS"/>
                <a:ea typeface="Trebuchet MS"/>
                <a:cs typeface="Trebuchet MS"/>
                <a:sym typeface="Trebuchet MS"/>
              </a:rPr>
              <a:t> “Clone or Download” button, click the little clipboard icon, and copy the path to the clipboard</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Confirm that terminal/cygwin is still in the </a:t>
            </a:r>
            <a:r>
              <a:rPr lang="en">
                <a:latin typeface="Trebuchet MS"/>
                <a:ea typeface="Trebuchet MS"/>
                <a:cs typeface="Trebuchet MS"/>
                <a:sym typeface="Trebuchet MS"/>
              </a:rPr>
              <a:t>ASpace_API_Workshop</a:t>
            </a:r>
            <a:r>
              <a:rPr lang="en">
                <a:latin typeface="Trebuchet MS"/>
                <a:ea typeface="Trebuchet MS"/>
                <a:cs typeface="Trebuchet MS"/>
                <a:sym typeface="Trebuchet MS"/>
              </a:rPr>
              <a:t> folder</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git clone </a:t>
            </a:r>
            <a:r>
              <a:rPr lang="en">
                <a:latin typeface="Trebuchet MS"/>
                <a:ea typeface="Trebuchet MS"/>
                <a:cs typeface="Trebuchet MS"/>
                <a:sym typeface="Trebuchet MS"/>
              </a:rPr>
              <a:t>then paste the path, which should look like:</a:t>
            </a:r>
          </a:p>
          <a:p>
            <a:pPr indent="0" lvl="0" marL="457200" rtl="0">
              <a:lnSpc>
                <a:spcPct val="150000"/>
              </a:lnSpc>
              <a:spcBef>
                <a:spcPts val="0"/>
              </a:spcBef>
              <a:buNone/>
            </a:pPr>
            <a:r>
              <a:rPr lang="en">
                <a:highlight>
                  <a:srgbClr val="D0E0E3"/>
                </a:highlight>
                <a:latin typeface="Consolas"/>
                <a:ea typeface="Consolas"/>
                <a:cs typeface="Consolas"/>
                <a:sym typeface="Consolas"/>
              </a:rPr>
              <a:t>git clone </a:t>
            </a:r>
            <a:r>
              <a:rPr lang="en">
                <a:highlight>
                  <a:srgbClr val="D0E0E3"/>
                </a:highlight>
                <a:latin typeface="Consolas"/>
                <a:ea typeface="Consolas"/>
                <a:cs typeface="Consolas"/>
                <a:sym typeface="Consolas"/>
                <a:hlinkClick r:id="rId3"/>
              </a:rPr>
              <a:t>https://github.com/seatgeek/fuzzywuzzy.git</a:t>
            </a:r>
          </a:p>
          <a:p>
            <a:pPr indent="-228600" lvl="0" marL="457200" rtl="0">
              <a:lnSpc>
                <a:spcPct val="150000"/>
              </a:lnSpc>
              <a:spcBef>
                <a:spcPts val="0"/>
              </a:spcBef>
              <a:buFont typeface="Trebuchet MS"/>
              <a:buAutoNum type="arabicPeriod" startAt="5"/>
            </a:pPr>
            <a:r>
              <a:rPr lang="en">
                <a:latin typeface="Trebuchet MS"/>
                <a:ea typeface="Trebuchet MS"/>
                <a:cs typeface="Trebuchet MS"/>
                <a:sym typeface="Trebuchet MS"/>
              </a:rPr>
              <a:t>Hit enter</a:t>
            </a:r>
          </a:p>
        </p:txBody>
      </p:sp>
      <p:sp>
        <p:nvSpPr>
          <p:cNvPr id="1069" name="Shape 1069"/>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pic>
        <p:nvPicPr>
          <p:cNvPr id="1070" name="Shape 1070"/>
          <p:cNvPicPr preferRelativeResize="0"/>
          <p:nvPr/>
        </p:nvPicPr>
        <p:blipFill>
          <a:blip r:embed="rId4">
            <a:alphaModFix/>
          </a:blip>
          <a:stretch>
            <a:fillRect/>
          </a:stretch>
        </p:blipFill>
        <p:spPr>
          <a:xfrm>
            <a:off x="6370249" y="1693274"/>
            <a:ext cx="2353374" cy="1163849"/>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74" name="Shape 1074"/>
        <p:cNvGrpSpPr/>
        <p:nvPr/>
      </p:nvGrpSpPr>
      <p:grpSpPr>
        <a:xfrm>
          <a:off x="0" y="0"/>
          <a:ext cx="0" cy="0"/>
          <a:chOff x="0" y="0"/>
          <a:chExt cx="0" cy="0"/>
        </a:xfrm>
      </p:grpSpPr>
      <p:sp>
        <p:nvSpPr>
          <p:cNvPr id="1075" name="Shape 1075"/>
          <p:cNvSpPr txBox="1"/>
          <p:nvPr/>
        </p:nvSpPr>
        <p:spPr>
          <a:xfrm>
            <a:off x="303325" y="1085775"/>
            <a:ext cx="8520600" cy="36618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sz="1800">
                <a:latin typeface="Trebuchet MS"/>
                <a:ea typeface="Trebuchet MS"/>
                <a:cs typeface="Trebuchet MS"/>
                <a:sym typeface="Trebuchet MS"/>
              </a:rPr>
              <a:t>Installing</a:t>
            </a:r>
            <a:r>
              <a:rPr lang="en" sz="1800">
                <a:latin typeface="Trebuchet MS"/>
                <a:ea typeface="Trebuchet MS"/>
                <a:cs typeface="Trebuchet MS"/>
                <a:sym typeface="Trebuchet MS"/>
              </a:rPr>
              <a:t> the fuzzy wuzzy python package:</a:t>
            </a:r>
          </a:p>
          <a:p>
            <a:pPr indent="0" lvl="0" marL="0" rtl="0">
              <a:lnSpc>
                <a:spcPct val="150000"/>
              </a:lnSpc>
              <a:spcBef>
                <a:spcPts val="0"/>
              </a:spcBef>
              <a:buNone/>
            </a:pPr>
            <a:r>
              <a:t/>
            </a:r>
            <a:endParaRPr sz="1800">
              <a:latin typeface="Trebuchet MS"/>
              <a:ea typeface="Trebuchet MS"/>
              <a:cs typeface="Trebuchet MS"/>
              <a:sym typeface="Trebuchet MS"/>
            </a:endParaRPr>
          </a:p>
          <a:p>
            <a:pPr indent="-342900" lvl="0" marL="457200" rtl="0">
              <a:lnSpc>
                <a:spcPct val="150000"/>
              </a:lnSpc>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D0E0E3"/>
                </a:highlight>
                <a:latin typeface="Consolas"/>
                <a:ea typeface="Consolas"/>
                <a:cs typeface="Consolas"/>
                <a:sym typeface="Consolas"/>
              </a:rPr>
              <a:t>cd fuzzywuzzy</a:t>
            </a:r>
            <a:r>
              <a:rPr lang="en" sz="1800">
                <a:latin typeface="Trebuchet MS"/>
                <a:ea typeface="Trebuchet MS"/>
                <a:cs typeface="Trebuchet MS"/>
                <a:sym typeface="Trebuchet MS"/>
              </a:rPr>
              <a:t> to enter the newly created fuzzywuzzy directory</a:t>
            </a:r>
          </a:p>
          <a:p>
            <a:pPr indent="-342900" lvl="0" marL="457200" rtl="0">
              <a:lnSpc>
                <a:spcPct val="150000"/>
              </a:lnSpc>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D0E0E3"/>
                </a:highlight>
                <a:latin typeface="Consolas"/>
                <a:ea typeface="Consolas"/>
                <a:cs typeface="Consolas"/>
                <a:sym typeface="Consolas"/>
              </a:rPr>
              <a:t>ls</a:t>
            </a:r>
            <a:r>
              <a:rPr lang="en" sz="1800">
                <a:latin typeface="Trebuchet MS"/>
                <a:ea typeface="Trebuchet MS"/>
                <a:cs typeface="Trebuchet MS"/>
                <a:sym typeface="Trebuchet MS"/>
              </a:rPr>
              <a:t> to see what’s in the directory and note the script “setup.py”</a:t>
            </a:r>
          </a:p>
          <a:p>
            <a:pPr indent="-342900" lvl="0" marL="457200" rtl="0">
              <a:lnSpc>
                <a:spcPct val="150000"/>
              </a:lnSpc>
              <a:spcBef>
                <a:spcPts val="0"/>
              </a:spcBef>
              <a:buSzPct val="100000"/>
              <a:buFont typeface="Trebuchet MS"/>
              <a:buAutoNum type="arabicPeriod"/>
            </a:pPr>
            <a:r>
              <a:rPr lang="en" sz="1800">
                <a:latin typeface="Trebuchet MS"/>
                <a:ea typeface="Trebuchet MS"/>
                <a:cs typeface="Trebuchet MS"/>
                <a:sym typeface="Trebuchet MS"/>
              </a:rPr>
              <a:t>To execute that setup script, type </a:t>
            </a:r>
            <a:r>
              <a:rPr lang="en" sz="1800">
                <a:highlight>
                  <a:srgbClr val="D0E0E3"/>
                </a:highlight>
                <a:latin typeface="Consolas"/>
                <a:ea typeface="Consolas"/>
                <a:cs typeface="Consolas"/>
                <a:sym typeface="Consolas"/>
              </a:rPr>
              <a:t>python setup.py install</a:t>
            </a:r>
            <a:r>
              <a:rPr lang="en" sz="1800">
                <a:latin typeface="Trebuchet MS"/>
                <a:ea typeface="Trebuchet MS"/>
                <a:cs typeface="Trebuchet MS"/>
                <a:sym typeface="Trebuchet MS"/>
              </a:rPr>
              <a:t> </a:t>
            </a:r>
          </a:p>
          <a:p>
            <a:pPr indent="-342900" lvl="0" marL="457200" rtl="0">
              <a:lnSpc>
                <a:spcPct val="150000"/>
              </a:lnSpc>
              <a:spcBef>
                <a:spcPts val="0"/>
              </a:spcBef>
              <a:buSzPct val="100000"/>
              <a:buFont typeface="Trebuchet MS"/>
              <a:buAutoNum type="arabicPeriod"/>
            </a:pPr>
            <a:r>
              <a:rPr lang="en" sz="1800">
                <a:latin typeface="Trebuchet MS"/>
                <a:ea typeface="Trebuchet MS"/>
                <a:cs typeface="Trebuchet MS"/>
                <a:sym typeface="Trebuchet MS"/>
              </a:rPr>
              <a:t>The package is </a:t>
            </a:r>
            <a:r>
              <a:rPr b="1" lang="en" sz="1800">
                <a:latin typeface="Trebuchet MS"/>
                <a:ea typeface="Trebuchet MS"/>
                <a:cs typeface="Trebuchet MS"/>
                <a:sym typeface="Trebuchet MS"/>
              </a:rPr>
              <a:t>installed</a:t>
            </a:r>
            <a:r>
              <a:rPr lang="en" sz="1800">
                <a:latin typeface="Trebuchet MS"/>
                <a:ea typeface="Trebuchet MS"/>
                <a:cs typeface="Trebuchet MS"/>
                <a:sym typeface="Trebuchet MS"/>
              </a:rPr>
              <a:t>!</a:t>
            </a:r>
          </a:p>
          <a:p>
            <a:pPr indent="-342900" lvl="0" marL="457200" rtl="0">
              <a:lnSpc>
                <a:spcPct val="150000"/>
              </a:lnSpc>
              <a:spcBef>
                <a:spcPts val="0"/>
              </a:spcBef>
              <a:buSzPct val="100000"/>
              <a:buFont typeface="Consolas"/>
              <a:buAutoNum type="arabicPeriod"/>
            </a:pPr>
            <a:r>
              <a:rPr lang="en" sz="1800">
                <a:latin typeface="Trebuchet MS"/>
                <a:ea typeface="Trebuchet MS"/>
                <a:cs typeface="Trebuchet MS"/>
                <a:sym typeface="Trebuchet MS"/>
              </a:rPr>
              <a:t>Type </a:t>
            </a:r>
            <a:r>
              <a:rPr lang="en" sz="1800">
                <a:highlight>
                  <a:srgbClr val="D0E0E3"/>
                </a:highlight>
                <a:latin typeface="Consolas"/>
                <a:ea typeface="Consolas"/>
                <a:cs typeface="Consolas"/>
                <a:sym typeface="Consolas"/>
              </a:rPr>
              <a:t>cd ..</a:t>
            </a:r>
            <a:r>
              <a:rPr lang="en" sz="1800">
                <a:latin typeface="Consolas"/>
                <a:ea typeface="Consolas"/>
                <a:cs typeface="Consolas"/>
                <a:sym typeface="Consolas"/>
              </a:rPr>
              <a:t> </a:t>
            </a:r>
            <a:r>
              <a:rPr lang="en" sz="1800">
                <a:latin typeface="Trebuchet MS"/>
                <a:ea typeface="Trebuchet MS"/>
                <a:cs typeface="Trebuchet MS"/>
                <a:sym typeface="Trebuchet MS"/>
              </a:rPr>
              <a:t>to return you to the </a:t>
            </a:r>
            <a:r>
              <a:rPr lang="en" sz="1800">
                <a:latin typeface="Trebuchet MS"/>
                <a:ea typeface="Trebuchet MS"/>
                <a:cs typeface="Trebuchet MS"/>
                <a:sym typeface="Trebuchet MS"/>
              </a:rPr>
              <a:t>ASpace_API_Workshop</a:t>
            </a:r>
            <a:r>
              <a:rPr lang="en" sz="1800">
                <a:latin typeface="Trebuchet MS"/>
                <a:ea typeface="Trebuchet MS"/>
                <a:cs typeface="Trebuchet MS"/>
                <a:sym typeface="Trebuchet MS"/>
              </a:rPr>
              <a:t> directory</a:t>
            </a:r>
          </a:p>
        </p:txBody>
      </p:sp>
      <p:sp>
        <p:nvSpPr>
          <p:cNvPr id="1076" name="Shape 1076"/>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Shape 1081"/>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None/>
            </a:pPr>
            <a:r>
              <a:rPr lang="en" sz="1800">
                <a:solidFill>
                  <a:schemeClr val="dk2"/>
                </a:solidFill>
                <a:latin typeface="Trebuchet MS"/>
                <a:ea typeface="Trebuchet MS"/>
                <a:cs typeface="Trebuchet MS"/>
                <a:sym typeface="Trebuchet MS"/>
              </a:rPr>
              <a:t>Let’s try this again!</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or up-arrow </a:t>
            </a:r>
            <a:r>
              <a:rPr lang="en" sz="1800">
                <a:highlight>
                  <a:srgbClr val="D0E0E3"/>
                </a:highlight>
                <a:latin typeface="Consolas"/>
                <a:ea typeface="Consolas"/>
                <a:cs typeface="Consolas"/>
                <a:sym typeface="Consolas"/>
              </a:rPr>
              <a:t>python viafReconciliationCorporate.py</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Success!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your spreadsheet program and open the newly created “viafCorporateResults.csv” file from the </a:t>
            </a:r>
            <a:r>
              <a:rPr lang="en" sz="1800">
                <a:solidFill>
                  <a:schemeClr val="dk2"/>
                </a:solidFill>
                <a:latin typeface="Trebuchet MS"/>
                <a:ea typeface="Trebuchet MS"/>
                <a:cs typeface="Trebuchet MS"/>
                <a:sym typeface="Trebuchet MS"/>
              </a:rPr>
              <a:t>ASpace_API_Workshop</a:t>
            </a:r>
            <a:r>
              <a:rPr lang="en" sz="1800">
                <a:solidFill>
                  <a:schemeClr val="dk2"/>
                </a:solidFill>
                <a:latin typeface="Trebuchet MS"/>
                <a:ea typeface="Trebuchet MS"/>
                <a:cs typeface="Trebuchet MS"/>
                <a:sym typeface="Trebuchet MS"/>
              </a:rPr>
              <a:t> directory</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Mac users:</a:t>
            </a:r>
            <a:r>
              <a:rPr lang="en">
                <a:solidFill>
                  <a:schemeClr val="dk2"/>
                </a:solidFill>
                <a:latin typeface="Trebuchet MS"/>
                <a:ea typeface="Trebuchet MS"/>
                <a:cs typeface="Trebuchet MS"/>
                <a:sym typeface="Trebuchet MS"/>
              </a:rPr>
              <a:t> Desktop/</a:t>
            </a:r>
            <a:r>
              <a:rPr lang="en">
                <a:solidFill>
                  <a:schemeClr val="dk2"/>
                </a:solidFill>
                <a:latin typeface="Trebuchet MS"/>
                <a:ea typeface="Trebuchet MS"/>
                <a:cs typeface="Trebuchet MS"/>
                <a:sym typeface="Trebuchet MS"/>
              </a:rPr>
              <a:t>ASpace_API_Workshop</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Windows users:</a:t>
            </a:r>
            <a:r>
              <a:rPr lang="en">
                <a:solidFill>
                  <a:schemeClr val="dk2"/>
                </a:solidFill>
                <a:latin typeface="Trebuchet MS"/>
                <a:ea typeface="Trebuchet MS"/>
                <a:cs typeface="Trebuchet MS"/>
                <a:sym typeface="Trebuchet MS"/>
              </a:rPr>
              <a:t> C:\cygwin64\home\[username]\</a:t>
            </a:r>
            <a:r>
              <a:rPr lang="en">
                <a:solidFill>
                  <a:schemeClr val="dk2"/>
                </a:solidFill>
                <a:latin typeface="Trebuchet MS"/>
                <a:ea typeface="Trebuchet MS"/>
                <a:cs typeface="Trebuchet MS"/>
                <a:sym typeface="Trebuchet MS"/>
              </a:rPr>
              <a:t>ASpace_API_Workshop</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The script created this new file for you. Let’s inspect it!</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1082" name="Shape 1082"/>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086" name="Shape 1086"/>
        <p:cNvGrpSpPr/>
        <p:nvPr/>
      </p:nvGrpSpPr>
      <p:grpSpPr>
        <a:xfrm>
          <a:off x="0" y="0"/>
          <a:ext cx="0" cy="0"/>
          <a:chOff x="0" y="0"/>
          <a:chExt cx="0" cy="0"/>
        </a:xfrm>
      </p:grpSpPr>
      <p:sp>
        <p:nvSpPr>
          <p:cNvPr id="1087" name="Shape 108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with script - VIAF</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Shape 1092"/>
          <p:cNvSpPr txBox="1"/>
          <p:nvPr/>
        </p:nvSpPr>
        <p:spPr>
          <a:xfrm>
            <a:off x="557075" y="1051525"/>
            <a:ext cx="8063700" cy="3765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Before posting these VIAF corporate entities into ArchivesSpace, we must first add VIAF as a valid </a:t>
            </a:r>
            <a:r>
              <a:rPr b="1" lang="en" sz="1800">
                <a:latin typeface="Trebuchet MS"/>
                <a:ea typeface="Trebuchet MS"/>
                <a:cs typeface="Trebuchet MS"/>
                <a:sym typeface="Trebuchet MS"/>
              </a:rPr>
              <a:t>“name source”</a:t>
            </a:r>
            <a:r>
              <a:rPr lang="en" sz="1800">
                <a:latin typeface="Trebuchet MS"/>
                <a:ea typeface="Trebuchet MS"/>
                <a:cs typeface="Trebuchet MS"/>
                <a:sym typeface="Trebuchet MS"/>
              </a:rPr>
              <a:t> in ArchivesSpace</a:t>
            </a:r>
          </a:p>
          <a:p>
            <a:pPr lvl="0">
              <a:spcBef>
                <a:spcPts val="0"/>
              </a:spcBef>
              <a:buNone/>
            </a:pPr>
            <a:r>
              <a:t/>
            </a:r>
            <a:endParaRPr sz="1800">
              <a:latin typeface="Trebuchet MS"/>
              <a:ea typeface="Trebuchet MS"/>
              <a:cs typeface="Trebuchet MS"/>
              <a:sym typeface="Trebuchet MS"/>
            </a:endParaRP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Go to the ArchivesSpace staff interface at: </a:t>
            </a:r>
            <a:r>
              <a:rPr lang="en" sz="1800" u="sng">
                <a:solidFill>
                  <a:schemeClr val="hlink"/>
                </a:solidFill>
                <a:latin typeface="Trebuchet MS"/>
                <a:ea typeface="Trebuchet MS"/>
                <a:cs typeface="Trebuchet MS"/>
                <a:sym typeface="Trebuchet MS"/>
                <a:hlinkClick r:id="rId3"/>
              </a:rPr>
              <a:t>https://ws</a:t>
            </a:r>
            <a:r>
              <a:rPr lang="en" sz="1800" u="sng">
                <a:solidFill>
                  <a:schemeClr val="hlink"/>
                </a:solidFill>
                <a:highlight>
                  <a:srgbClr val="D0E0E3"/>
                </a:highlight>
                <a:latin typeface="Consolas"/>
                <a:ea typeface="Consolas"/>
                <a:cs typeface="Consolas"/>
                <a:sym typeface="Consolas"/>
                <a:hlinkClick r:id="rId4"/>
              </a:rPr>
              <a:t>[your#]</a:t>
            </a:r>
            <a:r>
              <a:rPr lang="en" sz="1800" u="sng">
                <a:solidFill>
                  <a:schemeClr val="hlink"/>
                </a:solidFill>
                <a:latin typeface="Trebuchet MS"/>
                <a:ea typeface="Trebuchet MS"/>
                <a:cs typeface="Trebuchet MS"/>
                <a:sym typeface="Trebuchet MS"/>
                <a:hlinkClick r:id="rId5"/>
              </a:rPr>
              <a:t>.lyrasistechnology.org</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top right select “System &gt; Manage Controlled Value Lists”</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drop-down you’re provided, select “Name Source (name_source)”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middle right click “Create Value”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Name this value “viaf”</a:t>
            </a:r>
          </a:p>
          <a:p>
            <a:pPr indent="-228600" lvl="1" marL="914400" rtl="0">
              <a:lnSpc>
                <a:spcPct val="115000"/>
              </a:lnSpc>
              <a:spcBef>
                <a:spcPts val="0"/>
              </a:spcBef>
              <a:buFont typeface="Trebuchet MS"/>
              <a:buAutoNum type="alphaLcPeriod"/>
            </a:pPr>
            <a:r>
              <a:rPr lang="en">
                <a:latin typeface="Trebuchet MS"/>
                <a:ea typeface="Trebuchet MS"/>
                <a:cs typeface="Trebuchet MS"/>
                <a:sym typeface="Trebuchet MS"/>
              </a:rPr>
              <a:t>Note: The punctuation here is important since it must match what is in our Python script.  All lowercase, no spaces.</a:t>
            </a:r>
          </a:p>
          <a:p>
            <a:pPr indent="-342900" lvl="0" marL="457200">
              <a:lnSpc>
                <a:spcPct val="115000"/>
              </a:lnSpc>
              <a:spcBef>
                <a:spcPts val="0"/>
              </a:spcBef>
              <a:buSzPct val="100000"/>
              <a:buFont typeface="Trebuchet MS"/>
              <a:buAutoNum type="arabicPeriod"/>
            </a:pPr>
            <a:r>
              <a:rPr lang="en" sz="1800">
                <a:latin typeface="Trebuchet MS"/>
                <a:ea typeface="Trebuchet MS"/>
                <a:cs typeface="Trebuchet MS"/>
                <a:sym typeface="Trebuchet MS"/>
              </a:rPr>
              <a:t>Click “Create Value”</a:t>
            </a:r>
          </a:p>
        </p:txBody>
      </p:sp>
      <p:sp>
        <p:nvSpPr>
          <p:cNvPr id="1093" name="Shape 1093"/>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Shape 1098"/>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latin typeface="Trebuchet MS"/>
                <a:ea typeface="Trebuchet MS"/>
                <a:cs typeface="Trebuchet MS"/>
                <a:sym typeface="Trebuchet MS"/>
              </a:rPr>
              <a:t>With the VIAF </a:t>
            </a:r>
            <a:r>
              <a:rPr b="1" lang="en" sz="1800">
                <a:solidFill>
                  <a:schemeClr val="dk2"/>
                </a:solidFill>
                <a:latin typeface="Trebuchet MS"/>
                <a:ea typeface="Trebuchet MS"/>
                <a:cs typeface="Trebuchet MS"/>
                <a:sym typeface="Trebuchet MS"/>
              </a:rPr>
              <a:t>name source added</a:t>
            </a:r>
            <a:r>
              <a:rPr lang="en" sz="1800">
                <a:solidFill>
                  <a:schemeClr val="dk2"/>
                </a:solidFill>
                <a:latin typeface="Trebuchet MS"/>
                <a:ea typeface="Trebuchet MS"/>
                <a:cs typeface="Trebuchet MS"/>
                <a:sym typeface="Trebuchet MS"/>
              </a:rPr>
              <a:t> to ArchivesSpace, next:</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Confirm you still have a file called “viafCorporateResults.csv” in your ASpace_API_Workshop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within the </a:t>
            </a:r>
            <a:r>
              <a:rPr lang="en" sz="1800">
                <a:solidFill>
                  <a:schemeClr val="dk2"/>
                </a:solidFill>
                <a:latin typeface="Trebuchet MS"/>
                <a:ea typeface="Trebuchet MS"/>
                <a:cs typeface="Trebuchet MS"/>
                <a:sym typeface="Trebuchet MS"/>
              </a:rPr>
              <a:t>ASpace_API_Workshop</a:t>
            </a:r>
            <a:r>
              <a:rPr lang="en" sz="1800">
                <a:solidFill>
                  <a:schemeClr val="dk2"/>
                </a:solidFill>
                <a:latin typeface="Trebuchet MS"/>
                <a:ea typeface="Trebuchet MS"/>
                <a:cs typeface="Trebuchet MS"/>
                <a:sym typeface="Trebuchet MS"/>
              </a:rPr>
              <a:t> directory in Terminal/Cygwin execute </a:t>
            </a:r>
            <a:r>
              <a:rPr lang="en" sz="1800">
                <a:highlight>
                  <a:srgbClr val="D0E0E3"/>
                </a:highlight>
                <a:latin typeface="Consolas"/>
                <a:ea typeface="Consolas"/>
                <a:cs typeface="Consolas"/>
                <a:sym typeface="Consolas"/>
              </a:rPr>
              <a:t>python </a:t>
            </a:r>
            <a:r>
              <a:rPr lang="en" sz="1800">
                <a:highlight>
                  <a:srgbClr val="D0E0E3"/>
                </a:highlight>
                <a:latin typeface="Consolas"/>
                <a:ea typeface="Consolas"/>
                <a:cs typeface="Consolas"/>
                <a:sym typeface="Consolas"/>
              </a:rPr>
              <a:t>postVIAFOrganizations</a:t>
            </a:r>
            <a:r>
              <a:rPr lang="en" sz="1800">
                <a:highlight>
                  <a:srgbClr val="D0E0E3"/>
                </a:highlight>
                <a:latin typeface="Consolas"/>
                <a:ea typeface="Consolas"/>
                <a:cs typeface="Consolas"/>
                <a:sym typeface="Consolas"/>
              </a:rPr>
              <a:t>.py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the ArchivesSpace staff interface at: </a:t>
            </a:r>
            <a:r>
              <a:rPr lang="en" sz="1800" u="sng">
                <a:solidFill>
                  <a:schemeClr val="hlink"/>
                </a:solidFill>
                <a:latin typeface="Trebuchet MS"/>
                <a:ea typeface="Trebuchet MS"/>
                <a:cs typeface="Trebuchet MS"/>
                <a:sym typeface="Trebuchet MS"/>
                <a:hlinkClick r:id="rId3"/>
              </a:rPr>
              <a:t>https://ws</a:t>
            </a:r>
            <a:r>
              <a:rPr lang="en" sz="1800" u="sng">
                <a:solidFill>
                  <a:schemeClr val="hlink"/>
                </a:solidFill>
                <a:highlight>
                  <a:srgbClr val="D0E0E3"/>
                </a:highlight>
                <a:latin typeface="Consolas"/>
                <a:ea typeface="Consolas"/>
                <a:cs typeface="Consolas"/>
                <a:sym typeface="Consolas"/>
                <a:hlinkClick r:id="rId4"/>
              </a:rPr>
              <a:t>[your#]</a:t>
            </a:r>
            <a:r>
              <a:rPr lang="en" sz="1800" u="sng">
                <a:solidFill>
                  <a:schemeClr val="hlink"/>
                </a:solidFill>
                <a:latin typeface="Trebuchet MS"/>
                <a:ea typeface="Trebuchet MS"/>
                <a:cs typeface="Trebuchet MS"/>
                <a:sym typeface="Trebuchet MS"/>
                <a:hlinkClick r:id="rId5"/>
              </a:rPr>
              <a:t>.lyrasistechnology.org</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the top left click “Browse &gt; Agents”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Voila!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1099" name="Shape 1099"/>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103" name="Shape 1103"/>
        <p:cNvGrpSpPr/>
        <p:nvPr/>
      </p:nvGrpSpPr>
      <p:grpSpPr>
        <a:xfrm>
          <a:off x="0" y="0"/>
          <a:ext cx="0" cy="0"/>
          <a:chOff x="0" y="0"/>
          <a:chExt cx="0" cy="0"/>
        </a:xfrm>
      </p:grpSpPr>
      <p:sp>
        <p:nvSpPr>
          <p:cNvPr id="1104" name="Shape 110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Wrap up!</a:t>
            </a: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Shape 1109"/>
          <p:cNvSpPr txBox="1"/>
          <p:nvPr>
            <p:ph type="title"/>
          </p:nvPr>
        </p:nvSpPr>
        <p:spPr>
          <a:xfrm>
            <a:off x="303300" y="182975"/>
            <a:ext cx="8520600" cy="639600"/>
          </a:xfrm>
          <a:prstGeom prst="rect">
            <a:avLst/>
          </a:prstGeom>
        </p:spPr>
        <p:txBody>
          <a:bodyPr anchorCtr="0" anchor="t" bIns="91425" lIns="91425" rIns="91425" tIns="91425">
            <a:noAutofit/>
          </a:bodyPr>
          <a:lstStyle/>
          <a:p>
            <a:pPr lvl="0">
              <a:spcBef>
                <a:spcPts val="0"/>
              </a:spcBef>
              <a:buNone/>
            </a:pPr>
            <a:r>
              <a:rPr lang="en"/>
              <a:t>Thanks!</a:t>
            </a:r>
          </a:p>
        </p:txBody>
      </p:sp>
      <p:sp>
        <p:nvSpPr>
          <p:cNvPr id="1110" name="Shape 1110"/>
          <p:cNvSpPr txBox="1"/>
          <p:nvPr/>
        </p:nvSpPr>
        <p:spPr>
          <a:xfrm>
            <a:off x="621600" y="874325"/>
            <a:ext cx="7900800" cy="41427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
                <a:solidFill>
                  <a:schemeClr val="dk2"/>
                </a:solidFill>
                <a:latin typeface="Trebuchet MS"/>
                <a:ea typeface="Trebuchet MS"/>
                <a:cs typeface="Trebuchet MS"/>
                <a:sym typeface="Trebuchet MS"/>
              </a:rPr>
              <a:t>This workshop is a heavily abbreviated/modified version of the series of API workshops co-taught for MARAC by Lora Woodford and </a:t>
            </a:r>
            <a:r>
              <a:rPr b="1" lang="en">
                <a:solidFill>
                  <a:schemeClr val="dk2"/>
                </a:solidFill>
                <a:latin typeface="Trebuchet MS"/>
                <a:ea typeface="Trebuchet MS"/>
                <a:cs typeface="Trebuchet MS"/>
                <a:sym typeface="Trebuchet MS"/>
              </a:rPr>
              <a:t>Valerie Addonizio.  </a:t>
            </a:r>
            <a:r>
              <a:rPr lang="en">
                <a:solidFill>
                  <a:schemeClr val="dk2"/>
                </a:solidFill>
                <a:latin typeface="Trebuchet MS"/>
                <a:ea typeface="Trebuchet MS"/>
                <a:cs typeface="Trebuchet MS"/>
                <a:sym typeface="Trebuchet MS"/>
              </a:rPr>
              <a:t>For more on these workshops, see: </a:t>
            </a:r>
            <a:r>
              <a:rPr lang="en" u="sng">
                <a:solidFill>
                  <a:schemeClr val="hlink"/>
                </a:solidFill>
                <a:latin typeface="Trebuchet MS"/>
                <a:ea typeface="Trebuchet MS"/>
                <a:cs typeface="Trebuchet MS"/>
                <a:sym typeface="Trebuchet MS"/>
                <a:hlinkClick r:id="rId3"/>
              </a:rPr>
              <a:t>https://github.com/jhu-archives-and-manuscripts/MARAC_API_Workshop</a:t>
            </a:r>
            <a:r>
              <a:rPr lang="en">
                <a:solidFill>
                  <a:schemeClr val="dk2"/>
                </a:solidFill>
                <a:latin typeface="Trebuchet MS"/>
                <a:ea typeface="Trebuchet MS"/>
                <a:cs typeface="Trebuchet MS"/>
                <a:sym typeface="Trebuchet MS"/>
              </a:rPr>
              <a:t> </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Thanks to </a:t>
            </a:r>
            <a:r>
              <a:rPr b="1" lang="en">
                <a:solidFill>
                  <a:schemeClr val="dk2"/>
                </a:solidFill>
                <a:latin typeface="Trebuchet MS"/>
                <a:ea typeface="Trebuchet MS"/>
                <a:cs typeface="Trebuchet MS"/>
                <a:sym typeface="Trebuchet MS"/>
              </a:rPr>
              <a:t>Eric Hanson</a:t>
            </a:r>
            <a:r>
              <a:rPr lang="en">
                <a:solidFill>
                  <a:schemeClr val="dk2"/>
                </a:solidFill>
                <a:latin typeface="Trebuchet MS"/>
                <a:ea typeface="Trebuchet MS"/>
                <a:cs typeface="Trebuchet MS"/>
                <a:sym typeface="Trebuchet MS"/>
              </a:rPr>
              <a:t>, Metadata Librarian at JHU, for his troubleshooting and all-around good spirits (YAY ERIC!)</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Several of these concepts and/or exercises were tested on JHU Sheridan Libraries’ staff, including NDSR Resident </a:t>
            </a:r>
            <a:r>
              <a:rPr b="1" lang="en">
                <a:solidFill>
                  <a:schemeClr val="dk2"/>
                </a:solidFill>
                <a:latin typeface="Trebuchet MS"/>
                <a:ea typeface="Trebuchet MS"/>
                <a:cs typeface="Trebuchet MS"/>
                <a:sym typeface="Trebuchet MS"/>
              </a:rPr>
              <a:t>Elizabeth England</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Anyone who has ever shared help/advice/support on blogs/listservs/bar stools who are too numerous to fully name (but we’ll try in person if you ask us to!).</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 </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8" name="Shape 168"/>
        <p:cNvGrpSpPr/>
        <p:nvPr/>
      </p:nvGrpSpPr>
      <p:grpSpPr>
        <a:xfrm>
          <a:off x="0" y="0"/>
          <a:ext cx="0" cy="0"/>
          <a:chOff x="0" y="0"/>
          <a:chExt cx="0" cy="0"/>
        </a:xfrm>
      </p:grpSpPr>
      <p:sp>
        <p:nvSpPr>
          <p:cNvPr id="169" name="Shape 169"/>
          <p:cNvSpPr txBox="1"/>
          <p:nvPr/>
        </p:nvSpPr>
        <p:spPr>
          <a:xfrm>
            <a:off x="303312" y="1119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Navigate to </a:t>
            </a:r>
            <a:r>
              <a:rPr lang="en" u="sng">
                <a:solidFill>
                  <a:schemeClr val="hlink"/>
                </a:solidFill>
                <a:latin typeface="Trebuchet MS"/>
                <a:ea typeface="Trebuchet MS"/>
                <a:cs typeface="Trebuchet MS"/>
                <a:sym typeface="Trebuchet MS"/>
                <a:hlinkClick r:id="rId3"/>
              </a:rPr>
              <a:t>https://github.com/jhu-archives-and-manuscripts/ASpace_API_Workshop</a:t>
            </a:r>
            <a:r>
              <a:rPr lang="en">
                <a:solidFill>
                  <a:schemeClr val="dk2"/>
                </a:solidFill>
                <a:latin typeface="Trebuchet MS"/>
                <a:ea typeface="Trebuchet MS"/>
                <a:cs typeface="Trebuchet MS"/>
                <a:sym typeface="Trebuchet MS"/>
              </a:rPr>
              <a:t> </a:t>
            </a:r>
          </a:p>
          <a:p>
            <a:pPr indent="-228600" lvl="0" marL="457200" rtl="0">
              <a:lnSpc>
                <a:spcPct val="115000"/>
              </a:lnSpc>
              <a:spcBef>
                <a:spcPts val="0"/>
              </a:spcBef>
              <a:buFont typeface="Trebuchet MS"/>
              <a:buAutoNum type="arabicPeriod"/>
            </a:pPr>
            <a:r>
              <a:rPr lang="en">
                <a:solidFill>
                  <a:srgbClr val="FF0000"/>
                </a:solidFill>
                <a:latin typeface="Trebuchet MS"/>
                <a:ea typeface="Trebuchet MS"/>
                <a:cs typeface="Trebuchet MS"/>
                <a:sym typeface="Trebuchet MS"/>
              </a:rPr>
              <a:t>Once in the repo, bookmark!</a:t>
            </a:r>
            <a:r>
              <a:rPr lang="en">
                <a:latin typeface="Trebuchet MS"/>
                <a:ea typeface="Trebuchet MS"/>
                <a:cs typeface="Trebuchet MS"/>
                <a:sym typeface="Trebuchet MS"/>
              </a:rPr>
              <a:t> You’ll need this later.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Click “ASpace API Slides.pdf” </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Download and open. Leave these open; you will be using the slides on your own throughout the day.</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br>
              <a:rPr lang="en">
                <a:latin typeface="Trebuchet MS"/>
                <a:ea typeface="Trebuchet MS"/>
                <a:cs typeface="Trebuchet MS"/>
                <a:sym typeface="Trebuchet MS"/>
              </a:rPr>
            </a:b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p:txBody>
      </p:sp>
      <p:pic>
        <p:nvPicPr>
          <p:cNvPr descr="Fullscreen_7_19_17__10_36_AM.png" id="170" name="Shape 170"/>
          <p:cNvPicPr preferRelativeResize="0"/>
          <p:nvPr/>
        </p:nvPicPr>
        <p:blipFill>
          <a:blip r:embed="rId4">
            <a:alphaModFix/>
          </a:blip>
          <a:stretch>
            <a:fillRect/>
          </a:stretch>
        </p:blipFill>
        <p:spPr>
          <a:xfrm>
            <a:off x="3211100" y="1679975"/>
            <a:ext cx="2576600" cy="1531250"/>
          </a:xfrm>
          <a:prstGeom prst="rect">
            <a:avLst/>
          </a:prstGeom>
          <a:noFill/>
          <a:ln>
            <a:noFill/>
          </a:ln>
        </p:spPr>
      </p:pic>
      <p:sp>
        <p:nvSpPr>
          <p:cNvPr id="171" name="Shape 171"/>
          <p:cNvSpPr txBox="1"/>
          <p:nvPr>
            <p:ph type="title"/>
          </p:nvPr>
        </p:nvSpPr>
        <p:spPr>
          <a:xfrm>
            <a:off x="303312"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Resource Pitstop - Get these slides</a:t>
            </a:r>
          </a:p>
        </p:txBody>
      </p:sp>
      <p:pic>
        <p:nvPicPr>
          <p:cNvPr descr="Fullscreen_7_19_17__10_38_AM.png" id="172" name="Shape 172"/>
          <p:cNvPicPr preferRelativeResize="0"/>
          <p:nvPr/>
        </p:nvPicPr>
        <p:blipFill>
          <a:blip r:embed="rId5">
            <a:alphaModFix/>
          </a:blip>
          <a:stretch>
            <a:fillRect/>
          </a:stretch>
        </p:blipFill>
        <p:spPr>
          <a:xfrm>
            <a:off x="1208024" y="3425874"/>
            <a:ext cx="6727952" cy="2355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197000" y="1806825"/>
            <a:ext cx="8811000" cy="1542000"/>
          </a:xfrm>
          <a:prstGeom prst="rect">
            <a:avLst/>
          </a:prstGeom>
        </p:spPr>
        <p:txBody>
          <a:bodyPr anchorCtr="0" anchor="ctr" bIns="91425" lIns="91425" rIns="91425" tIns="91425">
            <a:noAutofit/>
          </a:bodyPr>
          <a:lstStyle/>
          <a:p>
            <a:pPr lvl="0">
              <a:spcBef>
                <a:spcPts val="0"/>
              </a:spcBef>
              <a:buNone/>
            </a:pPr>
            <a:r>
              <a:rPr lang="en" sz="7200"/>
              <a:t>Setting up your tech:</a:t>
            </a:r>
            <a:br>
              <a:rPr lang="en" sz="7200"/>
            </a:br>
            <a:r>
              <a:rPr lang="en"/>
              <a:t>A long-ish pitstop</a:t>
            </a:r>
          </a:p>
          <a:p>
            <a:pPr lvl="0">
              <a:spcBef>
                <a:spcPts val="0"/>
              </a:spcBef>
              <a:buNone/>
            </a:pPr>
            <a:r>
              <a:t/>
            </a:r>
            <a:endParaRPr/>
          </a:p>
          <a:p>
            <a:pPr lvl="0" rtl="0">
              <a:spcBef>
                <a:spcPts val="0"/>
              </a:spcBef>
              <a:buNone/>
            </a:pPr>
            <a:r>
              <a:rPr b="0" lang="en" sz="2400"/>
              <a:t>(We promise you’re in the right workshop)</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181" name="Shape 181"/>
        <p:cNvGrpSpPr/>
        <p:nvPr/>
      </p:nvGrpSpPr>
      <p:grpSpPr>
        <a:xfrm>
          <a:off x="0" y="0"/>
          <a:ext cx="0" cy="0"/>
          <a:chOff x="0" y="0"/>
          <a:chExt cx="0" cy="0"/>
        </a:xfrm>
      </p:grpSpPr>
      <p:sp>
        <p:nvSpPr>
          <p:cNvPr id="182" name="Shape 182"/>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sz="3600">
                <a:solidFill>
                  <a:srgbClr val="FFFFFF"/>
                </a:solidFill>
              </a:rPr>
              <a:t>The (FREE) Applications</a:t>
            </a:r>
          </a:p>
        </p:txBody>
      </p:sp>
      <p:sp>
        <p:nvSpPr>
          <p:cNvPr id="183" name="Shape 183"/>
          <p:cNvSpPr txBox="1"/>
          <p:nvPr/>
        </p:nvSpPr>
        <p:spPr>
          <a:xfrm>
            <a:off x="194625" y="1835675"/>
            <a:ext cx="8850600" cy="29163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Atom</a:t>
            </a:r>
          </a:p>
          <a:p>
            <a:pPr indent="-342900" lvl="1" marL="9144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A text editor that is handy for interacting with JSON, scripts, and all sorts of structured data</a:t>
            </a:r>
          </a:p>
          <a:p>
            <a:pPr indent="-342900" lvl="1" marL="9144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Can utilize additional packages to customize to your needs (e.g. a JSON “linter”)</a:t>
            </a:r>
          </a:p>
          <a:p>
            <a:pPr lvl="0" marR="0" rtl="0" algn="l">
              <a:lnSpc>
                <a:spcPct val="100000"/>
              </a:lnSpc>
              <a:spcBef>
                <a:spcPts val="0"/>
              </a:spcBef>
              <a:spcAft>
                <a:spcPts val="0"/>
              </a:spcAft>
              <a:buNone/>
            </a:pPr>
            <a:r>
              <a:t/>
            </a:r>
            <a:endParaRPr b="1" sz="1800">
              <a:solidFill>
                <a:srgbClr val="FFFFFF"/>
              </a:solidFill>
              <a:latin typeface="Trebuchet MS"/>
              <a:ea typeface="Trebuchet MS"/>
              <a:cs typeface="Trebuchet MS"/>
              <a:sym typeface="Trebuchet MS"/>
            </a:endParaRPr>
          </a:p>
          <a:p>
            <a:pPr indent="-342900" lvl="0" marL="4572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Postman</a:t>
            </a:r>
          </a:p>
          <a:p>
            <a:pPr indent="-342900" lvl="1" marL="9144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A GUI application for interacting with APIs</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pic>
        <p:nvPicPr>
          <p:cNvPr descr="d8548f4ce56f1599.png" id="184" name="Shape 184"/>
          <p:cNvPicPr preferRelativeResize="0"/>
          <p:nvPr/>
        </p:nvPicPr>
        <p:blipFill>
          <a:blip r:embed="rId3">
            <a:alphaModFix/>
          </a:blip>
          <a:stretch>
            <a:fillRect/>
          </a:stretch>
        </p:blipFill>
        <p:spPr>
          <a:xfrm>
            <a:off x="189800" y="1712975"/>
            <a:ext cx="502874" cy="502874"/>
          </a:xfrm>
          <a:prstGeom prst="rect">
            <a:avLst/>
          </a:prstGeom>
          <a:noFill/>
          <a:ln>
            <a:noFill/>
          </a:ln>
        </p:spPr>
      </p:pic>
      <p:pic>
        <p:nvPicPr>
          <p:cNvPr id="185" name="Shape 185"/>
          <p:cNvPicPr preferRelativeResize="0"/>
          <p:nvPr/>
        </p:nvPicPr>
        <p:blipFill>
          <a:blip r:embed="rId4">
            <a:alphaModFix/>
          </a:blip>
          <a:stretch>
            <a:fillRect/>
          </a:stretch>
        </p:blipFill>
        <p:spPr>
          <a:xfrm>
            <a:off x="155898" y="3520752"/>
            <a:ext cx="502874" cy="5028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189" name="Shape 189"/>
        <p:cNvGrpSpPr/>
        <p:nvPr/>
      </p:nvGrpSpPr>
      <p:grpSpPr>
        <a:xfrm>
          <a:off x="0" y="0"/>
          <a:ext cx="0" cy="0"/>
          <a:chOff x="0" y="0"/>
          <a:chExt cx="0" cy="0"/>
        </a:xfrm>
      </p:grpSpPr>
      <p:sp>
        <p:nvSpPr>
          <p:cNvPr id="190" name="Shape 19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a:solidFill>
                  <a:srgbClr val="FFFFFF"/>
                </a:solidFill>
              </a:rPr>
              <a:t>Scripting set-up</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4" name="Shape 194"/>
        <p:cNvGrpSpPr/>
        <p:nvPr/>
      </p:nvGrpSpPr>
      <p:grpSpPr>
        <a:xfrm>
          <a:off x="0" y="0"/>
          <a:ext cx="0" cy="0"/>
          <a:chOff x="0" y="0"/>
          <a:chExt cx="0" cy="0"/>
        </a:xfrm>
      </p:grpSpPr>
      <p:sp>
        <p:nvSpPr>
          <p:cNvPr id="195" name="Shape 195"/>
          <p:cNvSpPr txBox="1"/>
          <p:nvPr/>
        </p:nvSpPr>
        <p:spPr>
          <a:xfrm>
            <a:off x="303325" y="967050"/>
            <a:ext cx="8520600" cy="41022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are about to:</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Show you a quick </a:t>
            </a:r>
            <a:r>
              <a:rPr b="1" lang="en">
                <a:latin typeface="Trebuchet MS"/>
                <a:ea typeface="Trebuchet MS"/>
                <a:cs typeface="Trebuchet MS"/>
                <a:sym typeface="Trebuchet MS"/>
              </a:rPr>
              <a:t>shortcut</a:t>
            </a:r>
            <a:r>
              <a:rPr lang="en">
                <a:latin typeface="Trebuchet MS"/>
                <a:ea typeface="Trebuchet MS"/>
                <a:cs typeface="Trebuchet MS"/>
                <a:sym typeface="Trebuchet MS"/>
              </a:rPr>
              <a:t> for opening the terminal/command prompt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Get some important packages </a:t>
            </a:r>
            <a:r>
              <a:rPr b="1" lang="en">
                <a:latin typeface="Trebuchet MS"/>
                <a:ea typeface="Trebuchet MS"/>
                <a:cs typeface="Trebuchet MS"/>
                <a:sym typeface="Trebuchet MS"/>
              </a:rPr>
              <a:t>installed</a:t>
            </a:r>
            <a:r>
              <a:rPr lang="en">
                <a:latin typeface="Trebuchet MS"/>
                <a:ea typeface="Trebuchet MS"/>
                <a:cs typeface="Trebuchet MS"/>
                <a:sym typeface="Trebuchet MS"/>
              </a:rPr>
              <a:t> on your machines</a:t>
            </a:r>
          </a:p>
          <a:p>
            <a:pPr indent="-228600" lvl="0" marL="457200" rtl="0">
              <a:lnSpc>
                <a:spcPct val="115000"/>
              </a:lnSpc>
              <a:spcBef>
                <a:spcPts val="0"/>
              </a:spcBef>
              <a:buFont typeface="Trebuchet MS"/>
              <a:buChar char="●"/>
            </a:pPr>
            <a:r>
              <a:rPr b="1" lang="en">
                <a:latin typeface="Trebuchet MS"/>
                <a:ea typeface="Trebuchet MS"/>
                <a:cs typeface="Trebuchet MS"/>
                <a:sym typeface="Trebuchet MS"/>
              </a:rPr>
              <a:t>Clone our GitHub</a:t>
            </a:r>
            <a:r>
              <a:rPr lang="en">
                <a:latin typeface="Trebuchet MS"/>
                <a:ea typeface="Trebuchet MS"/>
                <a:cs typeface="Trebuchet MS"/>
                <a:sym typeface="Trebuchet MS"/>
              </a:rPr>
              <a:t> repository (download some scripts to your computer)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Caveats: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This </a:t>
            </a:r>
            <a:r>
              <a:rPr i="1" lang="en">
                <a:latin typeface="Trebuchet MS"/>
                <a:ea typeface="Trebuchet MS"/>
                <a:cs typeface="Trebuchet MS"/>
                <a:sym typeface="Trebuchet MS"/>
              </a:rPr>
              <a:t>is</a:t>
            </a:r>
            <a:r>
              <a:rPr lang="en">
                <a:latin typeface="Trebuchet MS"/>
                <a:ea typeface="Trebuchet MS"/>
                <a:cs typeface="Trebuchet MS"/>
                <a:sym typeface="Trebuchet MS"/>
              </a:rPr>
              <a:t> new, </a:t>
            </a:r>
            <a:r>
              <a:rPr b="1" lang="en">
                <a:latin typeface="Trebuchet MS"/>
                <a:ea typeface="Trebuchet MS"/>
                <a:cs typeface="Trebuchet MS"/>
                <a:sym typeface="Trebuchet MS"/>
              </a:rPr>
              <a:t>we will lose some of you</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a:t>
            </a:r>
            <a:r>
              <a:rPr i="1" lang="en">
                <a:latin typeface="Trebuchet MS"/>
                <a:ea typeface="Trebuchet MS"/>
                <a:cs typeface="Trebuchet MS"/>
                <a:sym typeface="Trebuchet MS"/>
              </a:rPr>
              <a:t>do </a:t>
            </a:r>
            <a:r>
              <a:rPr lang="en">
                <a:latin typeface="Trebuchet MS"/>
                <a:ea typeface="Trebuchet MS"/>
                <a:cs typeface="Trebuchet MS"/>
                <a:sym typeface="Trebuchet MS"/>
              </a:rPr>
              <a:t>need to know this, but </a:t>
            </a:r>
            <a:r>
              <a:rPr b="1" lang="en">
                <a:latin typeface="Trebuchet MS"/>
                <a:ea typeface="Trebuchet MS"/>
                <a:cs typeface="Trebuchet MS"/>
                <a:sym typeface="Trebuchet MS"/>
              </a:rPr>
              <a:t>we have other tofu to fry</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Use these slides if you need to set up your own workstations </a:t>
            </a:r>
            <a:r>
              <a:rPr b="1" lang="en">
                <a:latin typeface="Trebuchet MS"/>
                <a:ea typeface="Trebuchet MS"/>
                <a:cs typeface="Trebuchet MS"/>
                <a:sym typeface="Trebuchet MS"/>
              </a:rPr>
              <a:t>back at the office</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Housekeeping: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With 15+ people in this workshop, we’ve got 15+ different environments to troubleshoot and 15+ different opportunities to fail - </a:t>
            </a:r>
            <a:r>
              <a:rPr b="1" lang="en">
                <a:latin typeface="Trebuchet MS"/>
                <a:ea typeface="Trebuchet MS"/>
                <a:cs typeface="Trebuchet MS"/>
                <a:sym typeface="Trebuchet MS"/>
              </a:rPr>
              <a:t>please be patient</a:t>
            </a:r>
            <a:r>
              <a:rPr lang="en">
                <a:latin typeface="Trebuchet MS"/>
                <a:ea typeface="Trebuchet MS"/>
                <a:cs typeface="Trebuchet MS"/>
                <a:sym typeface="Trebuchet MS"/>
              </a:rPr>
              <a: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If, at any point for the remainder of the workshop, you need </a:t>
            </a:r>
            <a:r>
              <a:rPr b="1" lang="en">
                <a:latin typeface="Trebuchet MS"/>
                <a:ea typeface="Trebuchet MS"/>
                <a:cs typeface="Trebuchet MS"/>
                <a:sym typeface="Trebuchet MS"/>
              </a:rPr>
              <a:t>assistance</a:t>
            </a:r>
            <a:r>
              <a:rPr lang="en">
                <a:latin typeface="Trebuchet MS"/>
                <a:ea typeface="Trebuchet MS"/>
                <a:cs typeface="Trebuchet MS"/>
                <a:sym typeface="Trebuchet MS"/>
              </a:rPr>
              <a:t>, please place a </a:t>
            </a:r>
            <a:r>
              <a:rPr b="1" lang="en">
                <a:solidFill>
                  <a:srgbClr val="FF00FF"/>
                </a:solidFill>
                <a:latin typeface="Trebuchet MS"/>
                <a:ea typeface="Trebuchet MS"/>
                <a:cs typeface="Trebuchet MS"/>
                <a:sym typeface="Trebuchet MS"/>
              </a:rPr>
              <a:t>hot pink post-it</a:t>
            </a:r>
            <a:r>
              <a:rPr lang="en">
                <a:latin typeface="Trebuchet MS"/>
                <a:ea typeface="Trebuchet MS"/>
                <a:cs typeface="Trebuchet MS"/>
                <a:sym typeface="Trebuchet MS"/>
              </a:rPr>
              <a:t> on the back of your laptop screen</a:t>
            </a:r>
          </a:p>
        </p:txBody>
      </p:sp>
      <p:sp>
        <p:nvSpPr>
          <p:cNvPr id="196" name="Shape 196"/>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200" name="Shape 200"/>
        <p:cNvGrpSpPr/>
        <p:nvPr/>
      </p:nvGrpSpPr>
      <p:grpSpPr>
        <a:xfrm>
          <a:off x="0" y="0"/>
          <a:ext cx="0" cy="0"/>
          <a:chOff x="0" y="0"/>
          <a:chExt cx="0" cy="0"/>
        </a:xfrm>
      </p:grpSpPr>
      <p:sp>
        <p:nvSpPr>
          <p:cNvPr id="201" name="Shape 201"/>
          <p:cNvSpPr/>
          <p:nvPr/>
        </p:nvSpPr>
        <p:spPr>
          <a:xfrm>
            <a:off x="195600" y="230050"/>
            <a:ext cx="8546975" cy="4600600"/>
          </a:xfrm>
          <a:prstGeom prst="flowChartPunchedCard">
            <a:avLst/>
          </a:prstGeom>
          <a:noFill/>
          <a:ln cap="flat" cmpd="sng" w="28575">
            <a:solidFill>
              <a:schemeClr val="dk2"/>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a:p>
            <a:pPr lvl="0">
              <a:spcBef>
                <a:spcPts val="0"/>
              </a:spcBef>
              <a:buNone/>
            </a:pPr>
            <a:r>
              <a:t/>
            </a:r>
            <a:endParaRPr/>
          </a:p>
        </p:txBody>
      </p:sp>
      <p:sp>
        <p:nvSpPr>
          <p:cNvPr id="202" name="Shape 202"/>
          <p:cNvSpPr txBox="1"/>
          <p:nvPr>
            <p:ph type="title"/>
          </p:nvPr>
        </p:nvSpPr>
        <p:spPr>
          <a:xfrm>
            <a:off x="283098" y="712150"/>
            <a:ext cx="8312700" cy="3835500"/>
          </a:xfrm>
          <a:prstGeom prst="rect">
            <a:avLst/>
          </a:prstGeom>
        </p:spPr>
        <p:txBody>
          <a:bodyPr anchorCtr="0" anchor="ctr" bIns="91425" lIns="91425" rIns="91425" tIns="91425">
            <a:noAutofit/>
          </a:bodyPr>
          <a:lstStyle/>
          <a:p>
            <a:pPr lvl="0">
              <a:spcBef>
                <a:spcPts val="0"/>
              </a:spcBef>
              <a:buNone/>
            </a:pPr>
            <a:r>
              <a:rPr lang="en" sz="3000">
                <a:solidFill>
                  <a:srgbClr val="000000"/>
                </a:solidFill>
              </a:rPr>
              <a:t>Please follow along starting from this slide</a:t>
            </a:r>
          </a:p>
          <a:p>
            <a:pPr lvl="0">
              <a:spcBef>
                <a:spcPts val="0"/>
              </a:spcBef>
              <a:buNone/>
            </a:pPr>
            <a:r>
              <a:t/>
            </a:r>
            <a:endParaRPr b="0" sz="2400">
              <a:solidFill>
                <a:srgbClr val="000000"/>
              </a:solidFill>
            </a:endParaRPr>
          </a:p>
          <a:p>
            <a:pPr lvl="0">
              <a:spcBef>
                <a:spcPts val="0"/>
              </a:spcBef>
              <a:buNone/>
            </a:pPr>
            <a:r>
              <a:rPr b="0" i="1" lang="en" sz="1800">
                <a:solidFill>
                  <a:srgbClr val="000000"/>
                </a:solidFill>
              </a:rPr>
              <a:t>This terrible shade of yellow should be easy to find.</a:t>
            </a:r>
          </a:p>
          <a:p>
            <a:pPr lvl="0">
              <a:spcBef>
                <a:spcPts val="0"/>
              </a:spcBef>
              <a:buNone/>
            </a:pPr>
            <a:r>
              <a:t/>
            </a:r>
            <a:endParaRPr b="0" sz="2400">
              <a:solidFill>
                <a:srgbClr val="000000"/>
              </a:solidFill>
            </a:endParaRPr>
          </a:p>
          <a:p>
            <a:pPr lvl="0">
              <a:spcBef>
                <a:spcPts val="0"/>
              </a:spcBef>
              <a:buNone/>
            </a:pPr>
            <a:r>
              <a:rPr b="0" lang="en" sz="2400">
                <a:solidFill>
                  <a:srgbClr val="000000"/>
                </a:solidFill>
              </a:rPr>
              <a:t>Everyone start with a </a:t>
            </a:r>
            <a:r>
              <a:rPr b="0" lang="en" sz="2400">
                <a:solidFill>
                  <a:srgbClr val="38761D"/>
                </a:solidFill>
              </a:rPr>
              <a:t>Green post-it</a:t>
            </a:r>
            <a:r>
              <a:rPr b="0" lang="en" sz="2400">
                <a:solidFill>
                  <a:srgbClr val="000000"/>
                </a:solidFill>
              </a:rPr>
              <a:t> = good to go</a:t>
            </a:r>
          </a:p>
          <a:p>
            <a:pPr lvl="0" rtl="0">
              <a:spcBef>
                <a:spcPts val="0"/>
              </a:spcBef>
              <a:buNone/>
            </a:pPr>
            <a:r>
              <a:rPr b="0" lang="en" sz="2400">
                <a:solidFill>
                  <a:srgbClr val="FF0000"/>
                </a:solidFill>
              </a:rPr>
              <a:t>Red/pink post-it </a:t>
            </a:r>
            <a:r>
              <a:rPr b="0" lang="en" sz="2400">
                <a:solidFill>
                  <a:srgbClr val="000000"/>
                </a:solidFill>
              </a:rPr>
              <a:t>= please assist!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descr="Fullscreen_7_23_17__9_30_AM.png" id="207" name="Shape 207"/>
          <p:cNvPicPr preferRelativeResize="0"/>
          <p:nvPr/>
        </p:nvPicPr>
        <p:blipFill>
          <a:blip r:embed="rId3">
            <a:alphaModFix/>
          </a:blip>
          <a:stretch>
            <a:fillRect/>
          </a:stretch>
        </p:blipFill>
        <p:spPr>
          <a:xfrm>
            <a:off x="1076975" y="1834140"/>
            <a:ext cx="3362000" cy="2952009"/>
          </a:xfrm>
          <a:prstGeom prst="rect">
            <a:avLst/>
          </a:prstGeom>
          <a:noFill/>
          <a:ln>
            <a:noFill/>
          </a:ln>
        </p:spPr>
      </p:pic>
      <p:sp>
        <p:nvSpPr>
          <p:cNvPr id="208" name="Shape 208"/>
          <p:cNvSpPr txBox="1"/>
          <p:nvPr/>
        </p:nvSpPr>
        <p:spPr>
          <a:xfrm>
            <a:off x="4926425" y="1437025"/>
            <a:ext cx="3968700" cy="5595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Practice: Open any folder, then hold s</a:t>
            </a:r>
            <a:r>
              <a:rPr lang="en">
                <a:latin typeface="Trebuchet MS"/>
                <a:ea typeface="Trebuchet MS"/>
                <a:cs typeface="Trebuchet MS"/>
                <a:sym typeface="Trebuchet MS"/>
              </a:rPr>
              <a:t>hift + right click anywhere in the window</a:t>
            </a:r>
          </a:p>
        </p:txBody>
      </p:sp>
      <p:sp>
        <p:nvSpPr>
          <p:cNvPr id="209" name="Shape 209"/>
          <p:cNvSpPr txBox="1"/>
          <p:nvPr/>
        </p:nvSpPr>
        <p:spPr>
          <a:xfrm>
            <a:off x="360675" y="1513225"/>
            <a:ext cx="3823200" cy="483300"/>
          </a:xfrm>
          <a:prstGeom prst="rect">
            <a:avLst/>
          </a:prstGeom>
          <a:noFill/>
          <a:ln>
            <a:noFill/>
          </a:ln>
        </p:spPr>
        <p:txBody>
          <a:bodyPr anchorCtr="0" anchor="t" bIns="91425" lIns="91425" rIns="91425" tIns="91425">
            <a:noAutofit/>
          </a:bodyPr>
          <a:lstStyle/>
          <a:p>
            <a:pPr lvl="0" rtl="0">
              <a:spcBef>
                <a:spcPts val="0"/>
              </a:spcBef>
              <a:buNone/>
            </a:pPr>
            <a:r>
              <a:rPr lang="en" sz="1200">
                <a:latin typeface="Trebuchet MS"/>
                <a:ea typeface="Trebuchet MS"/>
                <a:cs typeface="Trebuchet MS"/>
                <a:sym typeface="Trebuchet MS"/>
              </a:rPr>
              <a:t>System Preferences &gt; Keyboard &gt; Shortcuts tab &gt; Services</a:t>
            </a:r>
          </a:p>
        </p:txBody>
      </p:sp>
      <p:cxnSp>
        <p:nvCxnSpPr>
          <p:cNvPr id="210" name="Shape 210"/>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11" name="Shape 211"/>
          <p:cNvSpPr txBox="1"/>
          <p:nvPr/>
        </p:nvSpPr>
        <p:spPr>
          <a:xfrm>
            <a:off x="424412"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12" name="Shape 212"/>
          <p:cNvSpPr txBox="1"/>
          <p:nvPr/>
        </p:nvSpPr>
        <p:spPr>
          <a:xfrm>
            <a:off x="5053925"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13" name="Shape 213"/>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Technical Pitstop - Scripting set-up</a:t>
            </a:r>
          </a:p>
          <a:p>
            <a:pPr lvl="0" rtl="0">
              <a:lnSpc>
                <a:spcPct val="115000"/>
              </a:lnSpc>
              <a:spcBef>
                <a:spcPts val="0"/>
              </a:spcBef>
              <a:buNone/>
            </a:pPr>
            <a:r>
              <a:rPr lang="en" sz="1200">
                <a:solidFill>
                  <a:srgbClr val="FFFFFF"/>
                </a:solidFill>
                <a:latin typeface="Georgia"/>
                <a:ea typeface="Georgia"/>
                <a:cs typeface="Georgia"/>
                <a:sym typeface="Georgia"/>
              </a:rPr>
              <a:t>This is a handy shortcut that you’ll need later</a:t>
            </a:r>
          </a:p>
        </p:txBody>
      </p:sp>
      <p:sp>
        <p:nvSpPr>
          <p:cNvPr id="214" name="Shape 214"/>
          <p:cNvSpPr txBox="1"/>
          <p:nvPr/>
        </p:nvSpPr>
        <p:spPr>
          <a:xfrm>
            <a:off x="166800" y="4596900"/>
            <a:ext cx="4349700" cy="483300"/>
          </a:xfrm>
          <a:prstGeom prst="rect">
            <a:avLst/>
          </a:prstGeom>
          <a:solidFill>
            <a:srgbClr val="FFFFFF"/>
          </a:solidFill>
          <a:ln>
            <a:noFill/>
          </a:ln>
        </p:spPr>
        <p:txBody>
          <a:bodyPr anchorCtr="0" anchor="t" bIns="91425" lIns="91425" rIns="91425" tIns="91425">
            <a:noAutofit/>
          </a:bodyPr>
          <a:lstStyle/>
          <a:p>
            <a:pPr lvl="0">
              <a:spcBef>
                <a:spcPts val="0"/>
              </a:spcBef>
              <a:buNone/>
            </a:pPr>
            <a:r>
              <a:rPr b="1" lang="en" sz="1000">
                <a:latin typeface="Trebuchet MS"/>
                <a:ea typeface="Trebuchet MS"/>
                <a:cs typeface="Trebuchet MS"/>
                <a:sym typeface="Trebuchet MS"/>
              </a:rPr>
              <a:t>Note</a:t>
            </a:r>
            <a:r>
              <a:rPr lang="en" sz="1000">
                <a:latin typeface="Trebuchet MS"/>
                <a:ea typeface="Trebuchet MS"/>
                <a:cs typeface="Trebuchet MS"/>
                <a:sym typeface="Trebuchet MS"/>
              </a:rPr>
              <a:t>: Some (especially older) Mac OSes may not have this option! If so, no harm.  Alert an instructor and we’ll walk you through this manually.</a:t>
            </a:r>
          </a:p>
        </p:txBody>
      </p:sp>
      <p:pic>
        <p:nvPicPr>
          <p:cNvPr id="215" name="Shape 215"/>
          <p:cNvPicPr preferRelativeResize="0"/>
          <p:nvPr/>
        </p:nvPicPr>
        <p:blipFill>
          <a:blip r:embed="rId4">
            <a:alphaModFix/>
          </a:blip>
          <a:stretch>
            <a:fillRect/>
          </a:stretch>
        </p:blipFill>
        <p:spPr>
          <a:xfrm>
            <a:off x="4818325" y="2040024"/>
            <a:ext cx="4097075" cy="2631349"/>
          </a:xfrm>
          <a:prstGeom prst="rect">
            <a:avLst/>
          </a:prstGeom>
          <a:noFill/>
          <a:ln>
            <a:noFill/>
          </a:ln>
        </p:spPr>
      </p:pic>
      <p:sp>
        <p:nvSpPr>
          <p:cNvPr id="216" name="Shape 216"/>
          <p:cNvSpPr txBox="1"/>
          <p:nvPr/>
        </p:nvSpPr>
        <p:spPr>
          <a:xfrm>
            <a:off x="4705025" y="4657025"/>
            <a:ext cx="4286700" cy="195000"/>
          </a:xfrm>
          <a:prstGeom prst="rect">
            <a:avLst/>
          </a:prstGeom>
          <a:noFill/>
          <a:ln>
            <a:noFill/>
          </a:ln>
        </p:spPr>
        <p:txBody>
          <a:bodyPr anchorCtr="0" anchor="t" bIns="91425" lIns="91425" rIns="91425" tIns="91425">
            <a:noAutofit/>
          </a:bodyPr>
          <a:lstStyle/>
          <a:p>
            <a:pPr lvl="0" algn="ctr">
              <a:spcBef>
                <a:spcPts val="0"/>
              </a:spcBef>
              <a:buNone/>
            </a:pPr>
            <a:r>
              <a:rPr lang="en" sz="1000">
                <a:latin typeface="Trebuchet MS"/>
                <a:ea typeface="Trebuchet MS"/>
                <a:cs typeface="Trebuchet MS"/>
                <a:sym typeface="Trebuchet MS"/>
              </a:rPr>
              <a:t>This is just practice, we don’t actually need this window now.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0" name="Shape 220"/>
        <p:cNvGrpSpPr/>
        <p:nvPr/>
      </p:nvGrpSpPr>
      <p:grpSpPr>
        <a:xfrm>
          <a:off x="0" y="0"/>
          <a:ext cx="0" cy="0"/>
          <a:chOff x="0" y="0"/>
          <a:chExt cx="0" cy="0"/>
        </a:xfrm>
      </p:grpSpPr>
      <p:sp>
        <p:nvSpPr>
          <p:cNvPr id="221" name="Shape 221"/>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22" name="Shape 222"/>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23" name="Shape 223"/>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24" name="Shape 224"/>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25" name="Shape 225"/>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a:spcBef>
                <a:spcPts val="0"/>
              </a:spcBef>
              <a:buFont typeface="Trebuchet MS"/>
              <a:buAutoNum type="arabicPeriod"/>
            </a:pPr>
            <a:r>
              <a:rPr lang="en">
                <a:latin typeface="Trebuchet MS"/>
                <a:ea typeface="Trebuchet MS"/>
                <a:cs typeface="Trebuchet MS"/>
                <a:sym typeface="Trebuchet MS"/>
              </a:rPr>
              <a:t>Please open the terminal:</a:t>
            </a:r>
          </a:p>
          <a:p>
            <a:pPr indent="-228600" lvl="0" marL="914400" rtl="0">
              <a:spcBef>
                <a:spcPts val="0"/>
              </a:spcBef>
              <a:buFont typeface="Trebuchet MS"/>
              <a:buChar char="●"/>
            </a:pPr>
            <a:r>
              <a:rPr lang="en">
                <a:solidFill>
                  <a:schemeClr val="dk2"/>
                </a:solidFill>
                <a:latin typeface="Trebuchet MS"/>
                <a:ea typeface="Trebuchet MS"/>
                <a:cs typeface="Trebuchet MS"/>
                <a:sym typeface="Trebuchet MS"/>
              </a:rPr>
              <a:t>Use spotlight search to search for “Terminal”</a:t>
            </a:r>
          </a:p>
          <a:p>
            <a:pPr indent="-228600" lvl="0" marL="914400" rtl="0">
              <a:spcBef>
                <a:spcPts val="0"/>
              </a:spcBef>
              <a:buFont typeface="Trebuchet MS"/>
              <a:buChar char="●"/>
            </a:pPr>
            <a:r>
              <a:rPr lang="en">
                <a:latin typeface="Trebuchet MS"/>
                <a:ea typeface="Trebuchet MS"/>
                <a:cs typeface="Trebuchet MS"/>
                <a:sym typeface="Trebuchet MS"/>
              </a:rPr>
              <a:t>OR, open your Applications folder, then open the Utilities folder. Open the Terminal application.</a:t>
            </a:r>
          </a:p>
        </p:txBody>
      </p:sp>
      <p:sp>
        <p:nvSpPr>
          <p:cNvPr id="226" name="Shape 226"/>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a:spcBef>
                <a:spcPts val="0"/>
              </a:spcBef>
              <a:buClr>
                <a:schemeClr val="dk2"/>
              </a:buClr>
              <a:buFont typeface="Trebuchet MS"/>
              <a:buAutoNum type="arabicPeriod" startAt="2"/>
            </a:pPr>
            <a:r>
              <a:rPr lang="en"/>
              <a:t>B</a:t>
            </a:r>
            <a:r>
              <a:rPr lang="en">
                <a:solidFill>
                  <a:schemeClr val="dk2"/>
                </a:solidFill>
                <a:latin typeface="Trebuchet MS"/>
                <a:ea typeface="Trebuchet MS"/>
                <a:cs typeface="Trebuchet MS"/>
                <a:sym typeface="Trebuchet MS"/>
              </a:rPr>
              <a:t>ring up the Cygwin installer you downloaded as part of your pre-workshop homework</a:t>
            </a:r>
          </a:p>
          <a:p>
            <a:pPr lvl="0" rtl="0">
              <a:spcBef>
                <a:spcPts val="0"/>
              </a:spcBef>
              <a:buNone/>
            </a:pPr>
            <a:r>
              <a:rPr lang="en"/>
              <a:t> </a:t>
            </a:r>
          </a:p>
        </p:txBody>
      </p:sp>
      <p:pic>
        <p:nvPicPr>
          <p:cNvPr id="227" name="Shape 227"/>
          <p:cNvPicPr preferRelativeResize="0"/>
          <p:nvPr/>
        </p:nvPicPr>
        <p:blipFill>
          <a:blip r:embed="rId3">
            <a:alphaModFix/>
          </a:blip>
          <a:stretch>
            <a:fillRect/>
          </a:stretch>
        </p:blipFill>
        <p:spPr>
          <a:xfrm>
            <a:off x="1572687" y="3339050"/>
            <a:ext cx="1512025" cy="1512025"/>
          </a:xfrm>
          <a:prstGeom prst="rect">
            <a:avLst/>
          </a:prstGeom>
          <a:noFill/>
          <a:ln>
            <a:noFill/>
          </a:ln>
        </p:spPr>
      </p:pic>
      <p:pic>
        <p:nvPicPr>
          <p:cNvPr id="228" name="Shape 228"/>
          <p:cNvPicPr preferRelativeResize="0"/>
          <p:nvPr/>
        </p:nvPicPr>
        <p:blipFill>
          <a:blip r:embed="rId4">
            <a:alphaModFix/>
          </a:blip>
          <a:stretch>
            <a:fillRect/>
          </a:stretch>
        </p:blipFill>
        <p:spPr>
          <a:xfrm>
            <a:off x="6346375" y="3485462"/>
            <a:ext cx="1219200" cy="121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2" name="Shape 232"/>
        <p:cNvGrpSpPr/>
        <p:nvPr/>
      </p:nvGrpSpPr>
      <p:grpSpPr>
        <a:xfrm>
          <a:off x="0" y="0"/>
          <a:ext cx="0" cy="0"/>
          <a:chOff x="0" y="0"/>
          <a:chExt cx="0" cy="0"/>
        </a:xfrm>
      </p:grpSpPr>
      <p:sp>
        <p:nvSpPr>
          <p:cNvPr id="233" name="Shape 233"/>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34" name="Shape 234"/>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35" name="Shape 23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36" name="Shape 23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37" name="Shape 237"/>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spcBef>
                <a:spcPts val="0"/>
              </a:spcBef>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gcc</a:t>
            </a:r>
            <a:r>
              <a:rPr lang="en">
                <a:highlight>
                  <a:srgbClr val="D0E0E3"/>
                </a:highlight>
                <a:latin typeface="Consolas"/>
                <a:ea typeface="Consolas"/>
                <a:cs typeface="Consolas"/>
                <a:sym typeface="Consolas"/>
              </a:rPr>
              <a:t> --version</a:t>
            </a:r>
            <a:r>
              <a:rPr lang="en">
                <a:latin typeface="Trebuchet MS"/>
                <a:ea typeface="Trebuchet MS"/>
                <a:cs typeface="Trebuchet MS"/>
                <a:sym typeface="Trebuchet MS"/>
              </a:rPr>
              <a:t> and hit enter</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are prompted to install, hit Install! Once complete, type </a:t>
            </a:r>
            <a:r>
              <a:rPr lang="en">
                <a:solidFill>
                  <a:schemeClr val="dk2"/>
                </a:solidFill>
                <a:highlight>
                  <a:srgbClr val="D0E0E3"/>
                </a:highlight>
                <a:latin typeface="Consolas"/>
                <a:ea typeface="Consolas"/>
                <a:cs typeface="Consolas"/>
                <a:sym typeface="Consolas"/>
              </a:rPr>
              <a:t>gcc --version</a:t>
            </a:r>
            <a:r>
              <a:rPr lang="en">
                <a:solidFill>
                  <a:schemeClr val="dk2"/>
                </a:solidFill>
                <a:latin typeface="Trebuchet MS"/>
                <a:ea typeface="Trebuchet MS"/>
                <a:cs typeface="Trebuchet MS"/>
                <a:sym typeface="Trebuchet MS"/>
              </a:rPr>
              <a:t> again.</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see the following, you’re good to go. Leave the terminal open.</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238" name="Shape 238"/>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39" name="Shape 239"/>
          <p:cNvPicPr preferRelativeResize="0"/>
          <p:nvPr/>
        </p:nvPicPr>
        <p:blipFill>
          <a:blip r:embed="rId3">
            <a:alphaModFix/>
          </a:blip>
          <a:stretch>
            <a:fillRect/>
          </a:stretch>
        </p:blipFill>
        <p:spPr>
          <a:xfrm>
            <a:off x="303299" y="3379524"/>
            <a:ext cx="4153174" cy="840849"/>
          </a:xfrm>
          <a:prstGeom prst="rect">
            <a:avLst/>
          </a:prstGeom>
          <a:noFill/>
          <a:ln>
            <a:noFill/>
          </a:ln>
        </p:spPr>
      </p:pic>
      <p:pic>
        <p:nvPicPr>
          <p:cNvPr id="240" name="Shape 240"/>
          <p:cNvPicPr preferRelativeResize="0"/>
          <p:nvPr/>
        </p:nvPicPr>
        <p:blipFill>
          <a:blip r:embed="rId4">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4" name="Shape 244"/>
        <p:cNvGrpSpPr/>
        <p:nvPr/>
      </p:nvGrpSpPr>
      <p:grpSpPr>
        <a:xfrm>
          <a:off x="0" y="0"/>
          <a:ext cx="0" cy="0"/>
          <a:chOff x="0" y="0"/>
          <a:chExt cx="0" cy="0"/>
        </a:xfrm>
      </p:grpSpPr>
      <p:sp>
        <p:nvSpPr>
          <p:cNvPr id="245" name="Shape 245"/>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46" name="Shape 246"/>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47" name="Shape 247"/>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48" name="Shape 248"/>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a browser and navigate to: </a:t>
            </a:r>
            <a:r>
              <a:rPr b="1" lang="en">
                <a:latin typeface="Trebuchet MS"/>
                <a:ea typeface="Trebuchet MS"/>
                <a:cs typeface="Trebuchet MS"/>
                <a:sym typeface="Trebuchet MS"/>
              </a:rPr>
              <a:t>brew.sh</a:t>
            </a:r>
          </a:p>
          <a:p>
            <a:pPr indent="0" lvl="0" marL="457200" rtl="0">
              <a:lnSpc>
                <a:spcPct val="115000"/>
              </a:lnSpc>
              <a:spcBef>
                <a:spcPts val="0"/>
              </a:spcBef>
              <a:buNone/>
            </a:pPr>
            <a:r>
              <a:rPr lang="en" sz="1200">
                <a:latin typeface="Trebuchet MS"/>
                <a:ea typeface="Trebuchet MS"/>
                <a:cs typeface="Trebuchet MS"/>
                <a:sym typeface="Trebuchet MS"/>
              </a:rPr>
              <a:t>(yup that’s a webpage)</a:t>
            </a:r>
          </a:p>
          <a:p>
            <a:pPr indent="-228600" lvl="0" marL="457200" rtl="0">
              <a:lnSpc>
                <a:spcPct val="115000"/>
              </a:lnSpc>
              <a:spcBef>
                <a:spcPts val="0"/>
              </a:spcBef>
              <a:buFont typeface="Trebuchet MS"/>
              <a:buAutoNum type="arabicPeriod" startAt="2"/>
            </a:pPr>
            <a:r>
              <a:rPr lang="en">
                <a:latin typeface="Trebuchet MS"/>
                <a:ea typeface="Trebuchet MS"/>
                <a:cs typeface="Trebuchet MS"/>
                <a:sym typeface="Trebuchet MS"/>
              </a:rPr>
              <a:t>Copy the long command and paste into terminal. Hit enter.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startAt="3"/>
            </a:pPr>
            <a:r>
              <a:rPr lang="en">
                <a:latin typeface="Trebuchet MS"/>
                <a:ea typeface="Trebuchet MS"/>
                <a:cs typeface="Trebuchet MS"/>
                <a:sym typeface="Trebuchet MS"/>
              </a:rPr>
              <a:t>Enter your password if needed</a:t>
            </a:r>
          </a:p>
          <a:p>
            <a:pPr lvl="0" rtl="0">
              <a:lnSpc>
                <a:spcPct val="115000"/>
              </a:lnSpc>
              <a:spcBef>
                <a:spcPts val="0"/>
              </a:spcBef>
              <a:buNone/>
            </a:pPr>
            <a:r>
              <a:t/>
            </a:r>
            <a:endParaRPr>
              <a:latin typeface="Trebuchet MS"/>
              <a:ea typeface="Trebuchet MS"/>
              <a:cs typeface="Trebuchet MS"/>
              <a:sym typeface="Trebuchet MS"/>
            </a:endParaRPr>
          </a:p>
        </p:txBody>
      </p:sp>
      <p:pic>
        <p:nvPicPr>
          <p:cNvPr id="249" name="Shape 249"/>
          <p:cNvPicPr preferRelativeResize="0"/>
          <p:nvPr/>
        </p:nvPicPr>
        <p:blipFill>
          <a:blip r:embed="rId3">
            <a:alphaModFix/>
          </a:blip>
          <a:stretch>
            <a:fillRect/>
          </a:stretch>
        </p:blipFill>
        <p:spPr>
          <a:xfrm>
            <a:off x="346062" y="3108625"/>
            <a:ext cx="3965274" cy="935850"/>
          </a:xfrm>
          <a:prstGeom prst="rect">
            <a:avLst/>
          </a:prstGeom>
          <a:noFill/>
          <a:ln>
            <a:noFill/>
          </a:ln>
        </p:spPr>
      </p:pic>
      <p:sp>
        <p:nvSpPr>
          <p:cNvPr id="250" name="Shape 25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51" name="Shape 251"/>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Look for View: at the top of the screen and select Category</a:t>
            </a:r>
          </a:p>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Search for “python2” (without quotes) but do not hit enter; the search happens as soon as you type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52" name="Shape 252"/>
          <p:cNvPicPr preferRelativeResize="0"/>
          <p:nvPr/>
        </p:nvPicPr>
        <p:blipFill>
          <a:blip r:embed="rId4">
            <a:alphaModFix/>
          </a:blip>
          <a:stretch>
            <a:fillRect/>
          </a:stretch>
        </p:blipFill>
        <p:spPr>
          <a:xfrm>
            <a:off x="5355775" y="3216087"/>
            <a:ext cx="3200400" cy="1171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6" name="Shape 256"/>
        <p:cNvGrpSpPr/>
        <p:nvPr/>
      </p:nvGrpSpPr>
      <p:grpSpPr>
        <a:xfrm>
          <a:off x="0" y="0"/>
          <a:ext cx="0" cy="0"/>
          <a:chOff x="0" y="0"/>
          <a:chExt cx="0" cy="0"/>
        </a:xfrm>
      </p:grpSpPr>
      <p:sp>
        <p:nvSpPr>
          <p:cNvPr id="257" name="Shape 257"/>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58" name="Shape 258"/>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59" name="Shape 25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60" name="Shape 260"/>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30000"/>
              </a:lnSpc>
              <a:spcBef>
                <a:spcPts val="1100"/>
              </a:spcBef>
              <a:spcAft>
                <a:spcPts val="1100"/>
              </a:spcAft>
              <a:buFont typeface="Consolas"/>
              <a:buAutoNum type="arabicPeriod"/>
            </a:pPr>
            <a:r>
              <a:rPr lang="en">
                <a:latin typeface="Consolas"/>
                <a:ea typeface="Consolas"/>
                <a:cs typeface="Consolas"/>
                <a:sym typeface="Consolas"/>
              </a:rPr>
              <a:t>Type </a:t>
            </a:r>
            <a:r>
              <a:rPr lang="en">
                <a:highlight>
                  <a:srgbClr val="D0E0E3"/>
                </a:highlight>
                <a:latin typeface="Consolas"/>
                <a:ea typeface="Consolas"/>
                <a:cs typeface="Consolas"/>
                <a:sym typeface="Consolas"/>
              </a:rPr>
              <a:t>brew install python</a:t>
            </a:r>
            <a:r>
              <a:rPr lang="en">
                <a:latin typeface="Trebuchet MS"/>
                <a:ea typeface="Trebuchet MS"/>
                <a:cs typeface="Trebuchet MS"/>
                <a:sym typeface="Trebuchet MS"/>
              </a:rPr>
              <a:t> and hit enter</a:t>
            </a:r>
          </a:p>
          <a:p>
            <a:pPr indent="-228600" lvl="0" marL="457200" rtl="0">
              <a:lnSpc>
                <a:spcPct val="130000"/>
              </a:lnSpc>
              <a:spcBef>
                <a:spcPts val="1100"/>
              </a:spcBef>
              <a:spcAft>
                <a:spcPts val="1100"/>
              </a:spcAft>
              <a:buClr>
                <a:schemeClr val="dk2"/>
              </a:buClr>
              <a:buFont typeface="Consolas"/>
              <a:buAutoNum type="arabicPeriod" startAt="2"/>
            </a:pPr>
            <a:r>
              <a:rPr lang="en">
                <a:solidFill>
                  <a:schemeClr val="dk2"/>
                </a:solidFill>
                <a:latin typeface="Consolas"/>
                <a:ea typeface="Consolas"/>
                <a:cs typeface="Consolas"/>
                <a:sym typeface="Consolas"/>
              </a:rPr>
              <a:t>Type </a:t>
            </a:r>
            <a:r>
              <a:rPr lang="en">
                <a:solidFill>
                  <a:schemeClr val="dk2"/>
                </a:solidFill>
                <a:highlight>
                  <a:srgbClr val="D0E0E3"/>
                </a:highlight>
                <a:latin typeface="Consolas"/>
                <a:ea typeface="Consolas"/>
                <a:cs typeface="Consolas"/>
                <a:sym typeface="Consolas"/>
              </a:rPr>
              <a:t>python --version</a:t>
            </a:r>
            <a:r>
              <a:rPr lang="en">
                <a:solidFill>
                  <a:schemeClr val="dk2"/>
                </a:solidFill>
                <a:latin typeface="Trebuchet MS"/>
                <a:ea typeface="Trebuchet MS"/>
                <a:cs typeface="Trebuchet MS"/>
                <a:sym typeface="Trebuchet MS"/>
              </a:rPr>
              <a:t> and hit enter to be sure Python appears:</a:t>
            </a:r>
          </a:p>
          <a:p>
            <a:pPr lvl="0" rtl="0">
              <a:lnSpc>
                <a:spcPct val="130000"/>
              </a:lnSpc>
              <a:spcBef>
                <a:spcPts val="1100"/>
              </a:spcBef>
              <a:spcAft>
                <a:spcPts val="1100"/>
              </a:spcAft>
              <a:buNone/>
            </a:pPr>
            <a:r>
              <a:t/>
            </a:r>
            <a:endParaRPr>
              <a:latin typeface="Consolas"/>
              <a:ea typeface="Consolas"/>
              <a:cs typeface="Consolas"/>
              <a:sym typeface="Consolas"/>
            </a:endParaRPr>
          </a:p>
          <a:p>
            <a:pPr indent="-228600" lvl="0" marL="457200" rtl="0">
              <a:lnSpc>
                <a:spcPct val="130000"/>
              </a:lnSpc>
              <a:spcBef>
                <a:spcPts val="1100"/>
              </a:spcBef>
              <a:spcAft>
                <a:spcPts val="1100"/>
              </a:spcAft>
              <a:buFont typeface="Consolas"/>
              <a:buAutoNum type="arabicPeriod" startAt="2"/>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pip install requests</a:t>
            </a:r>
          </a:p>
          <a:p>
            <a:pPr lvl="0" rtl="0">
              <a:lnSpc>
                <a:spcPct val="130000"/>
              </a:lnSpc>
              <a:spcBef>
                <a:spcPts val="1100"/>
              </a:spcBef>
              <a:spcAft>
                <a:spcPts val="1100"/>
              </a:spcAft>
              <a:buNone/>
            </a:pPr>
            <a:r>
              <a:rPr lang="en" sz="1100">
                <a:latin typeface="Trebuchet MS"/>
                <a:ea typeface="Trebuchet MS"/>
                <a:cs typeface="Trebuchet MS"/>
                <a:sym typeface="Trebuchet MS"/>
              </a:rPr>
              <a:t>(we will not remind you to hit enter after commands from now on)</a:t>
            </a:r>
          </a:p>
        </p:txBody>
      </p:sp>
      <p:pic>
        <p:nvPicPr>
          <p:cNvPr id="261" name="Shape 261"/>
          <p:cNvPicPr preferRelativeResize="0"/>
          <p:nvPr/>
        </p:nvPicPr>
        <p:blipFill>
          <a:blip r:embed="rId3">
            <a:alphaModFix/>
          </a:blip>
          <a:stretch>
            <a:fillRect/>
          </a:stretch>
        </p:blipFill>
        <p:spPr>
          <a:xfrm>
            <a:off x="948498" y="3033224"/>
            <a:ext cx="2760426" cy="377699"/>
          </a:xfrm>
          <a:prstGeom prst="rect">
            <a:avLst/>
          </a:prstGeom>
          <a:noFill/>
          <a:ln>
            <a:noFill/>
          </a:ln>
        </p:spPr>
      </p:pic>
      <p:sp>
        <p:nvSpPr>
          <p:cNvPr id="262" name="Shape 26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63" name="Shape 263"/>
          <p:cNvSpPr txBox="1"/>
          <p:nvPr/>
        </p:nvSpPr>
        <p:spPr>
          <a:xfrm>
            <a:off x="5067175" y="1649025"/>
            <a:ext cx="3777600" cy="3146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Go to next slide...</a:t>
            </a:r>
            <a:r>
              <a:rPr lang="en"/>
              <a:t>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nvSpPr>
        <p:spPr>
          <a:xfrm>
            <a:off x="577450" y="828250"/>
            <a:ext cx="8376300" cy="27033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After you have</a:t>
            </a:r>
            <a:r>
              <a:rPr lang="en">
                <a:latin typeface="Trebuchet MS"/>
                <a:ea typeface="Trebuchet MS"/>
                <a:cs typeface="Trebuchet MS"/>
                <a:sym typeface="Trebuchet MS"/>
              </a:rPr>
              <a:t> </a:t>
            </a:r>
            <a:r>
              <a:rPr lang="en" u="sng">
                <a:latin typeface="Trebuchet MS"/>
                <a:ea typeface="Trebuchet MS"/>
                <a:cs typeface="Trebuchet MS"/>
                <a:sym typeface="Trebuchet MS"/>
              </a:rPr>
              <a:t>searched for python2</a:t>
            </a:r>
            <a:r>
              <a:rPr lang="en">
                <a:latin typeface="Trebuchet MS"/>
                <a:ea typeface="Trebuchet MS"/>
                <a:cs typeface="Trebuchet MS"/>
                <a:sym typeface="Trebuchet MS"/>
              </a:rPr>
              <a:t> locate and </a:t>
            </a:r>
            <a:r>
              <a:rPr i="1" lang="en">
                <a:solidFill>
                  <a:srgbClr val="CC0000"/>
                </a:solidFill>
                <a:latin typeface="Trebuchet MS"/>
                <a:ea typeface="Trebuchet MS"/>
                <a:cs typeface="Trebuchet MS"/>
                <a:sym typeface="Trebuchet MS"/>
              </a:rPr>
              <a:t>unskip</a:t>
            </a:r>
            <a:r>
              <a:rPr i="1" lang="en">
                <a:latin typeface="Trebuchet MS"/>
                <a:ea typeface="Trebuchet MS"/>
                <a:cs typeface="Trebuchet MS"/>
                <a:sym typeface="Trebuchet MS"/>
              </a:rPr>
              <a:t> the following (the list is alphabetical and the </a:t>
            </a:r>
            <a:r>
              <a:rPr i="1" lang="en">
                <a:latin typeface="Trebuchet MS"/>
                <a:ea typeface="Trebuchet MS"/>
                <a:cs typeface="Trebuchet MS"/>
                <a:sym typeface="Trebuchet MS"/>
              </a:rPr>
              <a:t>kilobyte</a:t>
            </a:r>
            <a:r>
              <a:rPr i="1" lang="en">
                <a:latin typeface="Trebuchet MS"/>
                <a:ea typeface="Trebuchet MS"/>
                <a:cs typeface="Trebuchet MS"/>
                <a:sym typeface="Trebuchet MS"/>
              </a:rPr>
              <a:t> counts help)</a:t>
            </a:r>
            <a:r>
              <a:rPr lang="en">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 Python 2 language interpreter </a:t>
            </a:r>
            <a:r>
              <a:rPr b="1" lang="en">
                <a:solidFill>
                  <a:srgbClr val="6AA84F"/>
                </a:solidFill>
                <a:latin typeface="Trebuchet MS"/>
                <a:ea typeface="Trebuchet MS"/>
                <a:cs typeface="Trebuchet MS"/>
                <a:sym typeface="Trebuchet MS"/>
              </a:rPr>
              <a:t>5,873k</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python2-requests: Python HTTP/1.1 request module </a:t>
            </a:r>
            <a:r>
              <a:rPr b="1" lang="en">
                <a:solidFill>
                  <a:srgbClr val="6AA84F"/>
                </a:solidFill>
                <a:latin typeface="Trebuchet MS"/>
                <a:ea typeface="Trebuchet MS"/>
                <a:cs typeface="Trebuchet MS"/>
                <a:sym typeface="Trebuchet MS"/>
              </a:rPr>
              <a:t>84k</a:t>
            </a:r>
          </a:p>
          <a:p>
            <a:pPr lvl="0" rtl="0">
              <a:spcBef>
                <a:spcPts val="0"/>
              </a:spcBef>
              <a:buNone/>
            </a:pPr>
            <a:r>
              <a:t/>
            </a:r>
            <a:endParaRPr u="sng">
              <a:solidFill>
                <a:schemeClr val="dk2"/>
              </a:solidFill>
              <a:latin typeface="Trebuchet MS"/>
              <a:ea typeface="Trebuchet MS"/>
              <a:cs typeface="Trebuchet MS"/>
              <a:sym typeface="Trebuchet MS"/>
            </a:endParaRP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Now s</a:t>
            </a:r>
            <a:r>
              <a:rPr lang="en" u="sng">
                <a:solidFill>
                  <a:schemeClr val="dk2"/>
                </a:solidFill>
                <a:latin typeface="Trebuchet MS"/>
                <a:ea typeface="Trebuchet MS"/>
                <a:cs typeface="Trebuchet MS"/>
                <a:sym typeface="Trebuchet MS"/>
              </a:rPr>
              <a:t>earch for git (but don’t hit enter), expand the Devel heading</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git: Distributed version control system </a:t>
            </a:r>
            <a:r>
              <a:rPr b="1" lang="en">
                <a:solidFill>
                  <a:srgbClr val="6AA84F"/>
                </a:solidFill>
                <a:latin typeface="Trebuchet MS"/>
                <a:ea typeface="Trebuchet MS"/>
                <a:cs typeface="Trebuchet MS"/>
                <a:sym typeface="Trebuchet MS"/>
              </a:rPr>
              <a:t>5,387</a:t>
            </a:r>
            <a:r>
              <a:rPr b="1" lang="en">
                <a:solidFill>
                  <a:srgbClr val="6AA84F"/>
                </a:solidFill>
                <a:latin typeface="Trebuchet MS"/>
                <a:ea typeface="Trebuchet MS"/>
                <a:cs typeface="Trebuchet MS"/>
                <a:sym typeface="Trebuchet MS"/>
              </a:rPr>
              <a:t>k</a:t>
            </a:r>
          </a:p>
          <a:p>
            <a:pPr lvl="0" rtl="0">
              <a:spcBef>
                <a:spcPts val="0"/>
              </a:spcBef>
              <a:buNone/>
            </a:pPr>
            <a:r>
              <a:t/>
            </a:r>
            <a:endParaRPr u="sng">
              <a:solidFill>
                <a:schemeClr val="dk2"/>
              </a:solidFill>
              <a:latin typeface="Trebuchet MS"/>
              <a:ea typeface="Trebuchet MS"/>
              <a:cs typeface="Trebuchet MS"/>
              <a:sym typeface="Trebuchet MS"/>
            </a:endParaRP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Finally, s</a:t>
            </a:r>
            <a:r>
              <a:rPr lang="en" u="sng">
                <a:solidFill>
                  <a:schemeClr val="dk2"/>
                </a:solidFill>
                <a:latin typeface="Trebuchet MS"/>
                <a:ea typeface="Trebuchet MS"/>
                <a:cs typeface="Trebuchet MS"/>
                <a:sym typeface="Trebuchet MS"/>
              </a:rPr>
              <a:t>earch for openssh (don’t hit enter), expand the Net heading</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openssh: The OpenSSH server and client programs </a:t>
            </a:r>
            <a:r>
              <a:rPr b="1" lang="en">
                <a:solidFill>
                  <a:srgbClr val="6AA84F"/>
                </a:solidFill>
                <a:latin typeface="Trebuchet MS"/>
                <a:ea typeface="Trebuchet MS"/>
                <a:cs typeface="Trebuchet MS"/>
                <a:sym typeface="Trebuchet MS"/>
              </a:rPr>
              <a:t>750k</a:t>
            </a:r>
          </a:p>
          <a:p>
            <a:pPr lvl="0" rtl="0">
              <a:spcBef>
                <a:spcPts val="0"/>
              </a:spcBef>
              <a:buNone/>
            </a:pPr>
            <a:r>
              <a:t/>
            </a:r>
            <a:endParaRPr>
              <a:solidFill>
                <a:schemeClr val="dk2"/>
              </a:solidFill>
              <a:latin typeface="Trebuchet MS"/>
              <a:ea typeface="Trebuchet MS"/>
              <a:cs typeface="Trebuchet MS"/>
              <a:sym typeface="Trebuchet MS"/>
            </a:endParaRPr>
          </a:p>
          <a:p>
            <a:pPr indent="-228600" lvl="0" marL="457200" rtl="0">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Once all four have been unskipped, proceed with install: </a:t>
            </a:r>
            <a:r>
              <a:rPr lang="en">
                <a:solidFill>
                  <a:schemeClr val="dk2"/>
                </a:solidFill>
                <a:latin typeface="Trebuchet MS"/>
                <a:ea typeface="Trebuchet MS"/>
                <a:cs typeface="Trebuchet MS"/>
                <a:sym typeface="Trebuchet MS"/>
              </a:rPr>
              <a:t>Next &gt; Next</a:t>
            </a: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p:txBody>
      </p:sp>
      <p:pic>
        <p:nvPicPr>
          <p:cNvPr id="269" name="Shape 269"/>
          <p:cNvPicPr preferRelativeResize="0"/>
          <p:nvPr/>
        </p:nvPicPr>
        <p:blipFill rotWithShape="1">
          <a:blip r:embed="rId3">
            <a:alphaModFix/>
          </a:blip>
          <a:srcRect b="33893" l="0" r="0" t="0"/>
          <a:stretch/>
        </p:blipFill>
        <p:spPr>
          <a:xfrm>
            <a:off x="2247475" y="3603149"/>
            <a:ext cx="5036249" cy="1370925"/>
          </a:xfrm>
          <a:prstGeom prst="rect">
            <a:avLst/>
          </a:prstGeom>
          <a:noFill/>
          <a:ln cap="flat" cmpd="sng" w="9525">
            <a:solidFill>
              <a:srgbClr val="999999"/>
            </a:solidFill>
            <a:prstDash val="solid"/>
            <a:round/>
            <a:headEnd len="med" w="med" type="none"/>
            <a:tailEnd len="med" w="med" type="none"/>
          </a:ln>
        </p:spPr>
      </p:pic>
      <p:sp>
        <p:nvSpPr>
          <p:cNvPr id="270" name="Shape 270"/>
          <p:cNvSpPr txBox="1"/>
          <p:nvPr>
            <p:ph type="title"/>
          </p:nvPr>
        </p:nvSpPr>
        <p:spPr>
          <a:xfrm>
            <a:off x="303300" y="259175"/>
            <a:ext cx="8520600" cy="521100"/>
          </a:xfrm>
          <a:prstGeom prst="rect">
            <a:avLst/>
          </a:prstGeom>
          <a:solidFill>
            <a:schemeClr val="accent4"/>
          </a:solidFill>
          <a:ln>
            <a:noFill/>
          </a:ln>
        </p:spPr>
        <p:txBody>
          <a:bodyPr anchorCtr="0" anchor="t" bIns="91425" lIns="91425" rIns="91425" tIns="91425">
            <a:noAutofit/>
          </a:bodyPr>
          <a:lstStyle/>
          <a:p>
            <a:pPr lvl="0" rtl="0">
              <a:spcBef>
                <a:spcPts val="0"/>
              </a:spcBef>
              <a:buNone/>
            </a:pPr>
            <a:r>
              <a:rPr lang="en" sz="2400">
                <a:solidFill>
                  <a:schemeClr val="dk1"/>
                </a:solidFill>
                <a:latin typeface="Georgia"/>
                <a:ea typeface="Georgia"/>
                <a:cs typeface="Georgia"/>
                <a:sym typeface="Georgia"/>
              </a:rPr>
              <a:t>Windows users only:</a:t>
            </a:r>
            <a:r>
              <a:rPr lang="en" sz="2400">
                <a:solidFill>
                  <a:srgbClr val="FFFFFF"/>
                </a:solidFill>
                <a:latin typeface="Georgia"/>
                <a:ea typeface="Georgia"/>
                <a:cs typeface="Georgia"/>
                <a:sym typeface="Georgia"/>
              </a:rPr>
              <a:t> Install </a:t>
            </a:r>
            <a:r>
              <a:rPr lang="en" sz="2400">
                <a:solidFill>
                  <a:srgbClr val="FFFFFF"/>
                </a:solidFill>
              </a:rPr>
              <a:t>packages</a:t>
            </a:r>
          </a:p>
        </p:txBody>
      </p:sp>
      <p:sp>
        <p:nvSpPr>
          <p:cNvPr id="271" name="Shape 271"/>
          <p:cNvSpPr txBox="1"/>
          <p:nvPr/>
        </p:nvSpPr>
        <p:spPr>
          <a:xfrm>
            <a:off x="303300" y="4305975"/>
            <a:ext cx="1767900" cy="668100"/>
          </a:xfrm>
          <a:prstGeom prst="rect">
            <a:avLst/>
          </a:prstGeom>
          <a:noFill/>
          <a:ln>
            <a:noFill/>
          </a:ln>
        </p:spPr>
        <p:txBody>
          <a:bodyPr anchorCtr="0" anchor="t" bIns="91425" lIns="91425" rIns="91425" tIns="91425">
            <a:noAutofit/>
          </a:bodyPr>
          <a:lstStyle/>
          <a:p>
            <a:pPr lvl="0">
              <a:spcBef>
                <a:spcPts val="0"/>
              </a:spcBef>
              <a:buNone/>
            </a:pPr>
            <a:r>
              <a:rPr lang="en" sz="1200">
                <a:latin typeface="Trebuchet MS"/>
                <a:ea typeface="Trebuchet MS"/>
                <a:cs typeface="Trebuchet MS"/>
                <a:sym typeface="Trebuchet MS"/>
              </a:rPr>
              <a:t>This screenshot shows what an “unskipped” line looks like</a:t>
            </a:r>
          </a:p>
        </p:txBody>
      </p:sp>
      <p:cxnSp>
        <p:nvCxnSpPr>
          <p:cNvPr id="272" name="Shape 272"/>
          <p:cNvCxnSpPr/>
          <p:nvPr/>
        </p:nvCxnSpPr>
        <p:spPr>
          <a:xfrm flipH="1" rot="10800000">
            <a:off x="1879225" y="4548950"/>
            <a:ext cx="911700" cy="975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6" name="Shape 276"/>
        <p:cNvGrpSpPr/>
        <p:nvPr/>
      </p:nvGrpSpPr>
      <p:grpSpPr>
        <a:xfrm>
          <a:off x="0" y="0"/>
          <a:ext cx="0" cy="0"/>
          <a:chOff x="0" y="0"/>
          <a:chExt cx="0" cy="0"/>
        </a:xfrm>
      </p:grpSpPr>
      <p:sp>
        <p:nvSpPr>
          <p:cNvPr id="277" name="Shape 277"/>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Go back to our GitHub repo, which you bookmarked earlier.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click the little clipboard icon, and </a:t>
            </a:r>
            <a:r>
              <a:rPr b="1" lang="en">
                <a:latin typeface="Trebuchet MS"/>
                <a:ea typeface="Trebuchet MS"/>
                <a:cs typeface="Trebuchet MS"/>
                <a:sym typeface="Trebuchet MS"/>
              </a:rPr>
              <a:t>Copy to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278" name="Shape 278"/>
          <p:cNvPicPr preferRelativeResize="0"/>
          <p:nvPr/>
        </p:nvPicPr>
        <p:blipFill>
          <a:blip r:embed="rId3">
            <a:alphaModFix/>
          </a:blip>
          <a:stretch>
            <a:fillRect/>
          </a:stretch>
        </p:blipFill>
        <p:spPr>
          <a:xfrm>
            <a:off x="1832795" y="2486975"/>
            <a:ext cx="5461633" cy="1727275"/>
          </a:xfrm>
          <a:prstGeom prst="rect">
            <a:avLst/>
          </a:prstGeom>
          <a:noFill/>
          <a:ln>
            <a:noFill/>
          </a:ln>
        </p:spPr>
      </p:pic>
      <p:sp>
        <p:nvSpPr>
          <p:cNvPr id="279" name="Shape 279"/>
          <p:cNvSpPr txBox="1"/>
          <p:nvPr>
            <p:ph type="title"/>
          </p:nvPr>
        </p:nvSpPr>
        <p:spPr>
          <a:xfrm>
            <a:off x="303312"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
        <p:nvSpPr>
          <p:cNvPr id="280" name="Shape 280"/>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Terminal </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cd Desktop</a:t>
            </a:r>
            <a:r>
              <a:rPr lang="en">
                <a:solidFill>
                  <a:schemeClr val="dk2"/>
                </a:solidFill>
                <a:latin typeface="Trebuchet MS"/>
                <a:ea typeface="Trebuchet MS"/>
                <a:cs typeface="Trebuchet MS"/>
                <a:sym typeface="Trebuchet MS"/>
              </a:rPr>
              <a:t> and hit enter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 [command+v to paste]</a:t>
            </a:r>
          </a:p>
          <a:p>
            <a:pPr indent="-228600" lvl="0" marL="457200" rtl="0">
              <a:lnSpc>
                <a:spcPct val="115000"/>
              </a:lnSpc>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Hit enter</a:t>
            </a:r>
          </a:p>
        </p:txBody>
      </p:sp>
      <p:sp>
        <p:nvSpPr>
          <p:cNvPr id="286" name="Shape 286"/>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 [right-click then paste]</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Hit enter</a:t>
            </a:r>
          </a:p>
        </p:txBody>
      </p:sp>
      <p:sp>
        <p:nvSpPr>
          <p:cNvPr id="287" name="Shape 287"/>
          <p:cNvSpPr txBox="1"/>
          <p:nvPr>
            <p:ph idx="4294967295"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cxnSp>
        <p:nvCxnSpPr>
          <p:cNvPr id="288" name="Shape 288"/>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289" name="Shape 28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90" name="Shape 29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291" name="Shape 291"/>
          <p:cNvPicPr preferRelativeResize="0"/>
          <p:nvPr/>
        </p:nvPicPr>
        <p:blipFill>
          <a:blip r:embed="rId3">
            <a:alphaModFix/>
          </a:blip>
          <a:stretch>
            <a:fillRect/>
          </a:stretch>
        </p:blipFill>
        <p:spPr>
          <a:xfrm>
            <a:off x="1604950" y="2857425"/>
            <a:ext cx="5934075" cy="1047750"/>
          </a:xfrm>
          <a:prstGeom prst="rect">
            <a:avLst/>
          </a:prstGeom>
          <a:noFill/>
          <a:ln>
            <a:noFill/>
          </a:ln>
        </p:spPr>
      </p:pic>
      <p:sp>
        <p:nvSpPr>
          <p:cNvPr id="292" name="Shape 292"/>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Now you have a folder (either on your Mac’s Desktop, or in C:/Cygwin/home/[username])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a:spcBef>
                <a:spcPts val="0"/>
              </a:spcBef>
              <a:buNone/>
            </a:pPr>
            <a:r>
              <a:t/>
            </a:r>
            <a:endParaRPr sz="800">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“ASpace_API_Workshop,”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cxnSp>
        <p:nvCxnSpPr>
          <p:cNvPr id="293" name="Shape 293"/>
          <p:cNvCxnSpPr/>
          <p:nvPr/>
        </p:nvCxnSpPr>
        <p:spPr>
          <a:xfrm rot="10800000">
            <a:off x="7322000" y="2143950"/>
            <a:ext cx="0" cy="236400"/>
          </a:xfrm>
          <a:prstGeom prst="straightConnector1">
            <a:avLst/>
          </a:prstGeom>
          <a:noFill/>
          <a:ln cap="flat" cmpd="sng" w="9525">
            <a:solidFill>
              <a:schemeClr val="dk2"/>
            </a:solidFill>
            <a:prstDash val="solid"/>
            <a:round/>
            <a:headEnd len="lg" w="lg" type="none"/>
            <a:tailEnd len="lg" w="lg" type="triangle"/>
          </a:ln>
        </p:spPr>
      </p:cxnSp>
      <p:sp>
        <p:nvSpPr>
          <p:cNvPr id="294" name="Shape 294"/>
          <p:cNvSpPr txBox="1"/>
          <p:nvPr/>
        </p:nvSpPr>
        <p:spPr>
          <a:xfrm>
            <a:off x="6683850" y="2304150"/>
            <a:ext cx="1315500" cy="400800"/>
          </a:xfrm>
          <a:prstGeom prst="rect">
            <a:avLst/>
          </a:prstGeom>
          <a:noFill/>
          <a:ln>
            <a:noFill/>
          </a:ln>
        </p:spPr>
        <p:txBody>
          <a:bodyPr anchorCtr="0" anchor="t" bIns="91425" lIns="91425" rIns="91425" tIns="91425">
            <a:noAutofit/>
          </a:bodyPr>
          <a:lstStyle/>
          <a:p>
            <a:pPr lvl="0" algn="ctr">
              <a:spcBef>
                <a:spcPts val="0"/>
              </a:spcBef>
              <a:buNone/>
            </a:pPr>
            <a:r>
              <a:rPr lang="en" sz="1000"/>
              <a:t>(don’t type this, we mean an action)</a:t>
            </a:r>
          </a:p>
        </p:txBody>
      </p:sp>
      <p:cxnSp>
        <p:nvCxnSpPr>
          <p:cNvPr id="295" name="Shape 295"/>
          <p:cNvCxnSpPr/>
          <p:nvPr/>
        </p:nvCxnSpPr>
        <p:spPr>
          <a:xfrm rot="10800000">
            <a:off x="2597700" y="2372550"/>
            <a:ext cx="19500" cy="160200"/>
          </a:xfrm>
          <a:prstGeom prst="straightConnector1">
            <a:avLst/>
          </a:prstGeom>
          <a:noFill/>
          <a:ln cap="flat" cmpd="sng" w="9525">
            <a:solidFill>
              <a:schemeClr val="dk2"/>
            </a:solidFill>
            <a:prstDash val="solid"/>
            <a:round/>
            <a:headEnd len="lg" w="lg" type="none"/>
            <a:tailEnd len="lg" w="lg" type="triangle"/>
          </a:ln>
        </p:spPr>
      </p:cxnSp>
      <p:sp>
        <p:nvSpPr>
          <p:cNvPr id="296" name="Shape 296"/>
          <p:cNvSpPr txBox="1"/>
          <p:nvPr/>
        </p:nvSpPr>
        <p:spPr>
          <a:xfrm>
            <a:off x="1959450" y="2456550"/>
            <a:ext cx="1315500" cy="400800"/>
          </a:xfrm>
          <a:prstGeom prst="rect">
            <a:avLst/>
          </a:prstGeom>
          <a:noFill/>
          <a:ln>
            <a:noFill/>
          </a:ln>
        </p:spPr>
        <p:txBody>
          <a:bodyPr anchorCtr="0" anchor="t" bIns="91425" lIns="91425" rIns="91425" tIns="91425">
            <a:noAutofit/>
          </a:bodyPr>
          <a:lstStyle/>
          <a:p>
            <a:pPr lvl="0" rtl="0" algn="ctr">
              <a:spcBef>
                <a:spcPts val="0"/>
              </a:spcBef>
              <a:buNone/>
            </a:pPr>
            <a:r>
              <a:rPr lang="en" sz="1000"/>
              <a:t>(don’t type this, we mean an action)</a:t>
            </a:r>
          </a:p>
        </p:txBody>
      </p:sp>
      <p:sp>
        <p:nvSpPr>
          <p:cNvPr id="297" name="Shape 297"/>
          <p:cNvSpPr/>
          <p:nvPr/>
        </p:nvSpPr>
        <p:spPr>
          <a:xfrm rot="5400000">
            <a:off x="3187050" y="2650325"/>
            <a:ext cx="198300" cy="160200"/>
          </a:xfrm>
          <a:prstGeom prst="bentArrow">
            <a:avLst>
              <a:gd fmla="val 25000" name="adj1"/>
              <a:gd fmla="val 18468" name="adj2"/>
              <a:gd fmla="val 25000" name="adj3"/>
              <a:gd fmla="val 43750"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8" name="Shape 298"/>
          <p:cNvSpPr/>
          <p:nvPr/>
        </p:nvSpPr>
        <p:spPr>
          <a:xfrm flipH="1" rot="-5400000">
            <a:off x="6694225" y="2639337"/>
            <a:ext cx="198300" cy="160200"/>
          </a:xfrm>
          <a:prstGeom prst="bentArrow">
            <a:avLst>
              <a:gd fmla="val 25000" name="adj1"/>
              <a:gd fmla="val 18468" name="adj2"/>
              <a:gd fmla="val 25000" name="adj3"/>
              <a:gd fmla="val 43750"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99" name="Shape 299"/>
          <p:cNvPicPr preferRelativeResize="0"/>
          <p:nvPr/>
        </p:nvPicPr>
        <p:blipFill>
          <a:blip r:embed="rId4">
            <a:alphaModFix/>
          </a:blip>
          <a:stretch>
            <a:fillRect/>
          </a:stretch>
        </p:blipFill>
        <p:spPr>
          <a:xfrm>
            <a:off x="6669774" y="1563534"/>
            <a:ext cx="309512" cy="3095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303" name="Shape 303"/>
        <p:cNvGrpSpPr/>
        <p:nvPr/>
      </p:nvGrpSpPr>
      <p:grpSpPr>
        <a:xfrm>
          <a:off x="0" y="0"/>
          <a:ext cx="0" cy="0"/>
          <a:chOff x="0" y="0"/>
          <a:chExt cx="0" cy="0"/>
        </a:xfrm>
      </p:grpSpPr>
      <p:sp>
        <p:nvSpPr>
          <p:cNvPr id="304" name="Shape 304"/>
          <p:cNvSpPr txBox="1"/>
          <p:nvPr>
            <p:ph type="title"/>
          </p:nvPr>
        </p:nvSpPr>
        <p:spPr>
          <a:xfrm>
            <a:off x="418387" y="816225"/>
            <a:ext cx="8296800" cy="1233900"/>
          </a:xfrm>
          <a:prstGeom prst="rect">
            <a:avLst/>
          </a:prstGeom>
        </p:spPr>
        <p:txBody>
          <a:bodyPr anchorCtr="0" anchor="ctr" bIns="91425" lIns="91425" rIns="91425" tIns="91425">
            <a:noAutofit/>
          </a:bodyPr>
          <a:lstStyle/>
          <a:p>
            <a:pPr lvl="0" rtl="0">
              <a:spcBef>
                <a:spcPts val="0"/>
              </a:spcBef>
              <a:buNone/>
            </a:pPr>
            <a:r>
              <a:rPr lang="en" sz="6000">
                <a:solidFill>
                  <a:srgbClr val="FFFFFF"/>
                </a:solidFill>
              </a:rPr>
              <a:t>Command line bootcamp</a:t>
            </a:r>
          </a:p>
        </p:txBody>
      </p:sp>
      <p:sp>
        <p:nvSpPr>
          <p:cNvPr id="305" name="Shape 305"/>
          <p:cNvSpPr txBox="1"/>
          <p:nvPr/>
        </p:nvSpPr>
        <p:spPr>
          <a:xfrm>
            <a:off x="411650" y="2597675"/>
            <a:ext cx="8310300" cy="16440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Some very simple Unix commands are necessary in this workshop</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But more important is being able to use them effectively</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Mac users, and PC users in Cygwin, will be using the same commands…</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...but will be working in different directories.</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So navigating your own way is super important.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9" name="Shape 309"/>
        <p:cNvGrpSpPr/>
        <p:nvPr/>
      </p:nvGrpSpPr>
      <p:grpSpPr>
        <a:xfrm>
          <a:off x="0" y="0"/>
          <a:ext cx="0" cy="0"/>
          <a:chOff x="0" y="0"/>
          <a:chExt cx="0" cy="0"/>
        </a:xfrm>
      </p:grpSpPr>
      <p:cxnSp>
        <p:nvCxnSpPr>
          <p:cNvPr id="310" name="Shape 310"/>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311" name="Shape 311"/>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12" name="Shape 31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13" name="Shape 313"/>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ASpace_API_Workshop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ASpace_API_Workshop directory, and select “New Terminal at Folder”</a:t>
            </a:r>
          </a:p>
        </p:txBody>
      </p:sp>
      <p:sp>
        <p:nvSpPr>
          <p:cNvPr id="314" name="Shape 314"/>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p:txBody>
      </p:sp>
      <p:sp>
        <p:nvSpPr>
          <p:cNvPr id="315" name="Shape 315"/>
          <p:cNvSpPr txBox="1"/>
          <p:nvPr>
            <p:ph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The Odd Couple</a:t>
            </a:r>
          </a:p>
          <a:p>
            <a:pPr lvl="0">
              <a:spcBef>
                <a:spcPts val="0"/>
              </a:spcBef>
              <a:buNone/>
            </a:pPr>
            <a:r>
              <a:rPr lang="en" sz="1800"/>
              <a:t>We are stronger and smarter together THOUGH YOU ONLY GET ME!</a:t>
            </a:r>
          </a:p>
        </p:txBody>
      </p:sp>
      <p:cxnSp>
        <p:nvCxnSpPr>
          <p:cNvPr id="84" name="Shape 84"/>
          <p:cNvCxnSpPr/>
          <p:nvPr/>
        </p:nvCxnSpPr>
        <p:spPr>
          <a:xfrm>
            <a:off x="4563600" y="1229975"/>
            <a:ext cx="0" cy="3883800"/>
          </a:xfrm>
          <a:prstGeom prst="straightConnector1">
            <a:avLst/>
          </a:prstGeom>
          <a:noFill/>
          <a:ln cap="flat" cmpd="sng" w="9525">
            <a:solidFill>
              <a:schemeClr val="dk2"/>
            </a:solidFill>
            <a:prstDash val="solid"/>
            <a:round/>
            <a:headEnd len="lg" w="lg" type="none"/>
            <a:tailEnd len="lg" w="lg" type="none"/>
          </a:ln>
        </p:spPr>
      </p:cxnSp>
      <p:sp>
        <p:nvSpPr>
          <p:cNvPr id="85" name="Shape 85"/>
          <p:cNvSpPr txBox="1"/>
          <p:nvPr/>
        </p:nvSpPr>
        <p:spPr>
          <a:xfrm>
            <a:off x="424412" y="11993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Lora</a:t>
            </a:r>
          </a:p>
        </p:txBody>
      </p:sp>
      <p:sp>
        <p:nvSpPr>
          <p:cNvPr id="86" name="Shape 86"/>
          <p:cNvSpPr txBox="1"/>
          <p:nvPr/>
        </p:nvSpPr>
        <p:spPr>
          <a:xfrm>
            <a:off x="5053925" y="11993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Valerie</a:t>
            </a:r>
          </a:p>
        </p:txBody>
      </p:sp>
      <p:pic>
        <p:nvPicPr>
          <p:cNvPr id="87" name="Shape 87"/>
          <p:cNvPicPr preferRelativeResize="0"/>
          <p:nvPr/>
        </p:nvPicPr>
        <p:blipFill>
          <a:blip r:embed="rId3">
            <a:alphaModFix/>
          </a:blip>
          <a:stretch>
            <a:fillRect/>
          </a:stretch>
        </p:blipFill>
        <p:spPr>
          <a:xfrm>
            <a:off x="3427775" y="3982612"/>
            <a:ext cx="1043125" cy="1043125"/>
          </a:xfrm>
          <a:prstGeom prst="rect">
            <a:avLst/>
          </a:prstGeom>
          <a:noFill/>
          <a:ln>
            <a:noFill/>
          </a:ln>
        </p:spPr>
      </p:pic>
      <p:pic>
        <p:nvPicPr>
          <p:cNvPr id="88" name="Shape 88"/>
          <p:cNvPicPr preferRelativeResize="0"/>
          <p:nvPr/>
        </p:nvPicPr>
        <p:blipFill>
          <a:blip r:embed="rId4">
            <a:alphaModFix/>
          </a:blip>
          <a:stretch>
            <a:fillRect/>
          </a:stretch>
        </p:blipFill>
        <p:spPr>
          <a:xfrm>
            <a:off x="7886700" y="3894575"/>
            <a:ext cx="1219200" cy="1219200"/>
          </a:xfrm>
          <a:prstGeom prst="rect">
            <a:avLst/>
          </a:prstGeom>
          <a:noFill/>
          <a:ln>
            <a:noFill/>
          </a:ln>
        </p:spPr>
      </p:pic>
      <p:sp>
        <p:nvSpPr>
          <p:cNvPr id="89" name="Shape 89"/>
          <p:cNvSpPr txBox="1"/>
          <p:nvPr/>
        </p:nvSpPr>
        <p:spPr>
          <a:xfrm>
            <a:off x="215775" y="1634175"/>
            <a:ext cx="43152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b="1" lang="en">
                <a:solidFill>
                  <a:srgbClr val="1155CC"/>
                </a:solidFill>
                <a:latin typeface="Trebuchet MS"/>
                <a:ea typeface="Trebuchet MS"/>
                <a:cs typeface="Trebuchet MS"/>
                <a:sym typeface="Trebuchet MS"/>
              </a:rPr>
              <a:t>Digital Archivist</a:t>
            </a:r>
          </a:p>
          <a:p>
            <a:pPr indent="-228600" lvl="0" marL="457200" rtl="0">
              <a:spcBef>
                <a:spcPts val="0"/>
              </a:spcBef>
              <a:buChar char="●"/>
            </a:pPr>
            <a:r>
              <a:rPr lang="en">
                <a:latin typeface="Trebuchet MS"/>
                <a:ea typeface="Trebuchet MS"/>
                <a:cs typeface="Trebuchet MS"/>
                <a:sym typeface="Trebuchet MS"/>
              </a:rPr>
              <a:t>Never met a task she didn’t want to solve with </a:t>
            </a:r>
            <a:r>
              <a:rPr b="1" lang="en">
                <a:solidFill>
                  <a:srgbClr val="CC0000"/>
                </a:solidFill>
                <a:latin typeface="Trebuchet MS"/>
                <a:ea typeface="Trebuchet MS"/>
                <a:cs typeface="Trebuchet MS"/>
                <a:sym typeface="Trebuchet MS"/>
              </a:rPr>
              <a:t>Python/Ruby</a:t>
            </a:r>
          </a:p>
          <a:p>
            <a:pPr indent="-228600" lvl="0" marL="457200" rtl="0">
              <a:spcBef>
                <a:spcPts val="0"/>
              </a:spcBef>
              <a:buChar char="●"/>
            </a:pPr>
            <a:r>
              <a:rPr lang="en">
                <a:latin typeface="Trebuchet MS"/>
                <a:ea typeface="Trebuchet MS"/>
                <a:cs typeface="Trebuchet MS"/>
                <a:sym typeface="Trebuchet MS"/>
              </a:rPr>
              <a:t>Thinks hanging with the </a:t>
            </a:r>
            <a:r>
              <a:rPr b="1" lang="en">
                <a:solidFill>
                  <a:srgbClr val="38761D"/>
                </a:solidFill>
                <a:latin typeface="Trebuchet MS"/>
                <a:ea typeface="Trebuchet MS"/>
                <a:cs typeface="Trebuchet MS"/>
                <a:sym typeface="Trebuchet MS"/>
              </a:rPr>
              <a:t>Bmore on Rails</a:t>
            </a:r>
            <a:r>
              <a:rPr lang="en">
                <a:latin typeface="Trebuchet MS"/>
                <a:ea typeface="Trebuchet MS"/>
                <a:cs typeface="Trebuchet MS"/>
                <a:sym typeface="Trebuchet MS"/>
              </a:rPr>
              <a:t> group sounds like a fun night out</a:t>
            </a:r>
          </a:p>
          <a:p>
            <a:pPr indent="-228600" lvl="0" marL="457200" rtl="0">
              <a:spcBef>
                <a:spcPts val="0"/>
              </a:spcBef>
              <a:buChar char="●"/>
            </a:pPr>
            <a:r>
              <a:rPr lang="en">
                <a:latin typeface="Trebuchet MS"/>
                <a:ea typeface="Trebuchet MS"/>
                <a:cs typeface="Trebuchet MS"/>
                <a:sym typeface="Trebuchet MS"/>
              </a:rPr>
              <a:t>Helped migrate two institutions to ArchivesSpace and found it </a:t>
            </a:r>
            <a:r>
              <a:rPr b="1" lang="en">
                <a:solidFill>
                  <a:srgbClr val="674EA7"/>
                </a:solidFill>
                <a:latin typeface="Trebuchet MS"/>
                <a:ea typeface="Trebuchet MS"/>
                <a:cs typeface="Trebuchet MS"/>
                <a:sym typeface="Trebuchet MS"/>
              </a:rPr>
              <a:t>thrilling</a:t>
            </a:r>
          </a:p>
          <a:p>
            <a:pPr indent="-228600" lvl="0" marL="457200" rtl="0">
              <a:spcBef>
                <a:spcPts val="0"/>
              </a:spcBef>
              <a:buChar char="●"/>
            </a:pPr>
            <a:r>
              <a:rPr lang="en">
                <a:latin typeface="Trebuchet MS"/>
                <a:ea typeface="Trebuchet MS"/>
                <a:cs typeface="Trebuchet MS"/>
                <a:sym typeface="Trebuchet MS"/>
              </a:rPr>
              <a:t>Enjoys</a:t>
            </a:r>
            <a:r>
              <a:rPr b="1" lang="en">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craft beer, cross stitch, and the Pittsburgh Steelers</a:t>
            </a:r>
          </a:p>
          <a:p>
            <a:pPr indent="-228600" lvl="0" marL="457200" rtl="0">
              <a:spcBef>
                <a:spcPts val="0"/>
              </a:spcBef>
              <a:buFont typeface="Trebuchet MS"/>
              <a:buChar char="●"/>
            </a:pPr>
            <a:r>
              <a:rPr lang="en">
                <a:latin typeface="Trebuchet MS"/>
                <a:ea typeface="Trebuchet MS"/>
                <a:cs typeface="Trebuchet MS"/>
                <a:sym typeface="Trebuchet MS"/>
              </a:rPr>
              <a:t>Knows how to </a:t>
            </a:r>
            <a:r>
              <a:rPr b="1" lang="en">
                <a:solidFill>
                  <a:schemeClr val="accent4"/>
                </a:solidFill>
                <a:latin typeface="Trebuchet MS"/>
                <a:ea typeface="Trebuchet MS"/>
                <a:cs typeface="Trebuchet MS"/>
                <a:sym typeface="Trebuchet MS"/>
              </a:rPr>
              <a:t>programmatically manipulate</a:t>
            </a:r>
            <a:r>
              <a:rPr lang="en">
                <a:latin typeface="Trebuchet MS"/>
                <a:ea typeface="Trebuchet MS"/>
                <a:cs typeface="Trebuchet MS"/>
                <a:sym typeface="Trebuchet MS"/>
              </a:rPr>
              <a:t> data</a:t>
            </a:r>
          </a:p>
          <a:p>
            <a:pPr lvl="0" rtl="0">
              <a:spcBef>
                <a:spcPts val="0"/>
              </a:spcBef>
              <a:buNone/>
            </a:pPr>
            <a:r>
              <a:t/>
            </a:r>
            <a:endParaRPr>
              <a:latin typeface="Trebuchet MS"/>
              <a:ea typeface="Trebuchet MS"/>
              <a:cs typeface="Trebuchet MS"/>
              <a:sym typeface="Trebuchet MS"/>
            </a:endParaRPr>
          </a:p>
          <a:p>
            <a:pPr indent="-228600" lvl="0" marL="457200">
              <a:spcBef>
                <a:spcPts val="0"/>
              </a:spcBef>
              <a:buChar char="●"/>
            </a:pPr>
            <a:r>
              <a:rPr b="1" lang="en">
                <a:solidFill>
                  <a:srgbClr val="660000"/>
                </a:solidFill>
                <a:latin typeface="Trebuchet MS"/>
                <a:ea typeface="Trebuchet MS"/>
                <a:cs typeface="Trebuchet MS"/>
                <a:sym typeface="Trebuchet MS"/>
              </a:rPr>
              <a:t>CATS YAY!</a:t>
            </a:r>
            <a:r>
              <a:rPr lang="en">
                <a:latin typeface="Trebuchet MS"/>
                <a:ea typeface="Trebuchet MS"/>
                <a:cs typeface="Trebuchet MS"/>
                <a:sym typeface="Trebuchet MS"/>
              </a:rPr>
              <a:t> </a:t>
            </a:r>
          </a:p>
        </p:txBody>
      </p:sp>
      <p:sp>
        <p:nvSpPr>
          <p:cNvPr id="90" name="Shape 90"/>
          <p:cNvSpPr txBox="1"/>
          <p:nvPr/>
        </p:nvSpPr>
        <p:spPr>
          <a:xfrm>
            <a:off x="4656300" y="1634175"/>
            <a:ext cx="44289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(Former) </a:t>
            </a:r>
            <a:r>
              <a:rPr b="1" lang="en">
                <a:solidFill>
                  <a:srgbClr val="1155CC"/>
                </a:solidFill>
                <a:latin typeface="Trebuchet MS"/>
                <a:ea typeface="Trebuchet MS"/>
                <a:cs typeface="Trebuchet MS"/>
                <a:sym typeface="Trebuchet MS"/>
              </a:rPr>
              <a:t>Photo Archivist</a:t>
            </a:r>
          </a:p>
          <a:p>
            <a:pPr indent="-228600" lvl="0" marL="457200" rtl="0">
              <a:spcBef>
                <a:spcPts val="0"/>
              </a:spcBef>
              <a:buChar char="●"/>
            </a:pPr>
            <a:r>
              <a:rPr lang="en">
                <a:solidFill>
                  <a:schemeClr val="dk2"/>
                </a:solidFill>
                <a:latin typeface="Trebuchet MS"/>
                <a:ea typeface="Trebuchet MS"/>
                <a:cs typeface="Trebuchet MS"/>
                <a:sym typeface="Trebuchet MS"/>
              </a:rPr>
              <a:t>Never met a task she didn’t want to solve with an</a:t>
            </a:r>
            <a:r>
              <a:rPr lang="en">
                <a:latin typeface="Trebuchet MS"/>
                <a:ea typeface="Trebuchet MS"/>
                <a:cs typeface="Trebuchet MS"/>
                <a:sym typeface="Trebuchet MS"/>
              </a:rPr>
              <a:t> </a:t>
            </a:r>
            <a:r>
              <a:rPr b="1" lang="en">
                <a:solidFill>
                  <a:srgbClr val="CC0000"/>
                </a:solidFill>
                <a:latin typeface="Trebuchet MS"/>
                <a:ea typeface="Trebuchet MS"/>
                <a:cs typeface="Trebuchet MS"/>
                <a:sym typeface="Trebuchet MS"/>
              </a:rPr>
              <a:t>MS Access database</a:t>
            </a:r>
          </a:p>
          <a:p>
            <a:pPr indent="-228600" lvl="0" marL="457200" rtl="0">
              <a:spcBef>
                <a:spcPts val="0"/>
              </a:spcBef>
              <a:buChar char="●"/>
            </a:pPr>
            <a:r>
              <a:rPr lang="en">
                <a:latin typeface="Trebuchet MS"/>
                <a:ea typeface="Trebuchet MS"/>
                <a:cs typeface="Trebuchet MS"/>
                <a:sym typeface="Trebuchet MS"/>
              </a:rPr>
              <a:t>Knows </a:t>
            </a:r>
            <a:r>
              <a:rPr b="1" lang="en">
                <a:solidFill>
                  <a:srgbClr val="38761D"/>
                </a:solidFill>
                <a:latin typeface="Trebuchet MS"/>
                <a:ea typeface="Trebuchet MS"/>
                <a:cs typeface="Trebuchet MS"/>
                <a:sym typeface="Trebuchet MS"/>
              </a:rPr>
              <a:t>rails </a:t>
            </a:r>
            <a:r>
              <a:rPr lang="en">
                <a:latin typeface="Trebuchet MS"/>
                <a:ea typeface="Trebuchet MS"/>
                <a:cs typeface="Trebuchet MS"/>
                <a:sym typeface="Trebuchet MS"/>
              </a:rPr>
              <a:t>are either “narrow gauge” or “</a:t>
            </a:r>
            <a:r>
              <a:rPr lang="en">
                <a:latin typeface="Trebuchet MS"/>
                <a:ea typeface="Trebuchet MS"/>
                <a:cs typeface="Trebuchet MS"/>
                <a:sym typeface="Trebuchet MS"/>
              </a:rPr>
              <a:t>standard</a:t>
            </a:r>
            <a:r>
              <a:rPr lang="en">
                <a:latin typeface="Trebuchet MS"/>
                <a:ea typeface="Trebuchet MS"/>
                <a:cs typeface="Trebuchet MS"/>
                <a:sym typeface="Trebuchet MS"/>
              </a:rPr>
              <a:t>” because </a:t>
            </a:r>
            <a:r>
              <a:rPr lang="en" sz="1100">
                <a:solidFill>
                  <a:srgbClr val="38761D"/>
                </a:solidFill>
                <a:highlight>
                  <a:srgbClr val="FFFFFF"/>
                </a:highlight>
              </a:rPr>
              <a:t>❤ </a:t>
            </a:r>
            <a:r>
              <a:rPr b="1" lang="en">
                <a:solidFill>
                  <a:srgbClr val="38761D"/>
                </a:solidFill>
                <a:latin typeface="Trebuchet MS"/>
                <a:ea typeface="Trebuchet MS"/>
                <a:cs typeface="Trebuchet MS"/>
                <a:sym typeface="Trebuchet MS"/>
              </a:rPr>
              <a:t>steam trains</a:t>
            </a:r>
          </a:p>
          <a:p>
            <a:pPr indent="-228600" lvl="0" marL="457200" rtl="0">
              <a:spcBef>
                <a:spcPts val="0"/>
              </a:spcBef>
              <a:buChar char="●"/>
            </a:pPr>
            <a:r>
              <a:rPr lang="en">
                <a:latin typeface="Trebuchet MS"/>
                <a:ea typeface="Trebuchet MS"/>
                <a:cs typeface="Trebuchet MS"/>
                <a:sym typeface="Trebuchet MS"/>
              </a:rPr>
              <a:t>Helped migrate to ASpace and felt like </a:t>
            </a:r>
            <a:r>
              <a:rPr b="1" lang="en">
                <a:solidFill>
                  <a:srgbClr val="674EA7"/>
                </a:solidFill>
                <a:latin typeface="Trebuchet MS"/>
                <a:ea typeface="Trebuchet MS"/>
                <a:cs typeface="Trebuchet MS"/>
                <a:sym typeface="Trebuchet MS"/>
              </a:rPr>
              <a:t>a </a:t>
            </a:r>
            <a:r>
              <a:rPr b="1" lang="en">
                <a:solidFill>
                  <a:srgbClr val="674EA7"/>
                </a:solidFill>
                <a:latin typeface="Trebuchet MS"/>
                <a:ea typeface="Trebuchet MS"/>
                <a:cs typeface="Trebuchet MS"/>
                <a:sym typeface="Trebuchet MS"/>
              </a:rPr>
              <a:t>fish climbing a tree</a:t>
            </a:r>
          </a:p>
          <a:p>
            <a:pPr indent="-228600" lvl="0" marL="457200" rtl="0">
              <a:spcBef>
                <a:spcPts val="0"/>
              </a:spcBef>
              <a:buChar char="●"/>
            </a:pPr>
            <a:r>
              <a:rPr lang="en">
                <a:solidFill>
                  <a:schemeClr val="dk2"/>
                </a:solidFill>
                <a:latin typeface="Trebuchet MS"/>
                <a:ea typeface="Trebuchet MS"/>
                <a:cs typeface="Trebuchet MS"/>
                <a:sym typeface="Trebuchet MS"/>
              </a:rPr>
              <a:t>Enjoys</a:t>
            </a:r>
            <a:r>
              <a:rPr b="1" lang="en">
                <a:solidFill>
                  <a:schemeClr val="dk2"/>
                </a:solidFill>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geocaching, hiking, and planning ambitious camping trips</a:t>
            </a:r>
          </a:p>
          <a:p>
            <a:pPr indent="-228600" lvl="0" marL="457200" rtl="0">
              <a:spcBef>
                <a:spcPts val="0"/>
              </a:spcBef>
              <a:buFont typeface="Trebuchet MS"/>
              <a:buChar char="●"/>
            </a:pPr>
            <a:r>
              <a:rPr lang="en">
                <a:latin typeface="Trebuchet MS"/>
                <a:ea typeface="Trebuchet MS"/>
                <a:cs typeface="Trebuchet MS"/>
                <a:sym typeface="Trebuchet MS"/>
              </a:rPr>
              <a:t>Knows </a:t>
            </a:r>
            <a:r>
              <a:rPr b="1" lang="en">
                <a:solidFill>
                  <a:schemeClr val="accent4"/>
                </a:solidFill>
                <a:latin typeface="Trebuchet MS"/>
                <a:ea typeface="Trebuchet MS"/>
                <a:cs typeface="Trebuchet MS"/>
                <a:sym typeface="Trebuchet MS"/>
              </a:rPr>
              <a:t>data modeling</a:t>
            </a:r>
            <a:r>
              <a:rPr lang="en">
                <a:latin typeface="Trebuchet MS"/>
                <a:ea typeface="Trebuchet MS"/>
                <a:cs typeface="Trebuchet MS"/>
                <a:sym typeface="Trebuchet MS"/>
              </a:rPr>
              <a:t> and </a:t>
            </a:r>
            <a:r>
              <a:rPr b="1" lang="en">
                <a:solidFill>
                  <a:schemeClr val="accent4"/>
                </a:solidFill>
                <a:latin typeface="Trebuchet MS"/>
                <a:ea typeface="Trebuchet MS"/>
                <a:cs typeface="Trebuchet MS"/>
                <a:sym typeface="Trebuchet MS"/>
              </a:rPr>
              <a:t>systematic analysis</a:t>
            </a:r>
            <a:r>
              <a:rPr lang="en">
                <a:latin typeface="Trebuchet MS"/>
                <a:ea typeface="Trebuchet MS"/>
                <a:cs typeface="Trebuchet MS"/>
                <a:sym typeface="Trebuchet MS"/>
              </a:rPr>
              <a:t> of the </a:t>
            </a:r>
            <a:r>
              <a:rPr i="1" lang="en">
                <a:latin typeface="Trebuchet MS"/>
                <a:ea typeface="Trebuchet MS"/>
                <a:cs typeface="Trebuchet MS"/>
                <a:sym typeface="Trebuchet MS"/>
              </a:rPr>
              <a:t>really hard</a:t>
            </a:r>
            <a:r>
              <a:rPr lang="en">
                <a:latin typeface="Trebuchet MS"/>
                <a:ea typeface="Trebuchet MS"/>
                <a:cs typeface="Trebuchet MS"/>
                <a:sym typeface="Trebuchet MS"/>
              </a:rPr>
              <a:t> problems</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b="1" lang="en">
                <a:solidFill>
                  <a:srgbClr val="660000"/>
                </a:solidFill>
                <a:latin typeface="Trebuchet MS"/>
                <a:ea typeface="Trebuchet MS"/>
                <a:cs typeface="Trebuchet MS"/>
                <a:sym typeface="Trebuchet MS"/>
              </a:rPr>
              <a:t>CATS YAY!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cxnSp>
        <p:nvCxnSpPr>
          <p:cNvPr id="321" name="Shape 321"/>
          <p:cNvCxnSpPr/>
          <p:nvPr/>
        </p:nvCxnSpPr>
        <p:spPr>
          <a:xfrm>
            <a:off x="4572006" y="2000175"/>
            <a:ext cx="0" cy="2838300"/>
          </a:xfrm>
          <a:prstGeom prst="straightConnector1">
            <a:avLst/>
          </a:prstGeom>
          <a:noFill/>
          <a:ln cap="flat" cmpd="sng" w="9525">
            <a:solidFill>
              <a:schemeClr val="dk2"/>
            </a:solidFill>
            <a:prstDash val="solid"/>
            <a:round/>
            <a:headEnd len="lg" w="lg" type="none"/>
            <a:tailEnd len="lg" w="lg" type="none"/>
          </a:ln>
        </p:spPr>
      </p:cxnSp>
      <p:sp>
        <p:nvSpPr>
          <p:cNvPr id="322" name="Shape 322"/>
          <p:cNvSpPr txBox="1"/>
          <p:nvPr/>
        </p:nvSpPr>
        <p:spPr>
          <a:xfrm>
            <a:off x="480850" y="1885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23" name="Shape 323"/>
          <p:cNvSpPr txBox="1"/>
          <p:nvPr/>
        </p:nvSpPr>
        <p:spPr>
          <a:xfrm>
            <a:off x="5108126" y="1885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24" name="Shape 324"/>
          <p:cNvSpPr txBox="1"/>
          <p:nvPr/>
        </p:nvSpPr>
        <p:spPr>
          <a:xfrm>
            <a:off x="193000" y="2334825"/>
            <a:ext cx="4225800" cy="2669400"/>
          </a:xfrm>
          <a:prstGeom prst="rect">
            <a:avLst/>
          </a:prstGeom>
          <a:noFill/>
          <a:ln>
            <a:noFill/>
          </a:ln>
        </p:spPr>
        <p:txBody>
          <a:bodyPr anchorCtr="0" anchor="t" bIns="91425" lIns="91425" rIns="91425" tIns="91425">
            <a:noAutofit/>
          </a:bodyPr>
          <a:lstStyle/>
          <a:p>
            <a:pPr lvl="0" rtl="0">
              <a:lnSpc>
                <a:spcPct val="115000"/>
              </a:lnSpc>
              <a:spcBef>
                <a:spcPts val="1100"/>
              </a:spcBef>
              <a:spcAft>
                <a:spcPts val="1100"/>
              </a:spcAft>
              <a:buNone/>
            </a:pPr>
            <a:r>
              <a:rPr lang="en">
                <a:solidFill>
                  <a:schemeClr val="dk2"/>
                </a:solidFill>
                <a:latin typeface="Trebuchet MS"/>
                <a:ea typeface="Trebuchet MS"/>
                <a:cs typeface="Trebuchet MS"/>
                <a:sym typeface="Trebuchet MS"/>
              </a:rPr>
              <a:t>Mac users should see something like this:</a:t>
            </a:r>
          </a:p>
          <a:p>
            <a:pPr lvl="0" rtl="0">
              <a:lnSpc>
                <a:spcPct val="115000"/>
              </a:lnSpc>
              <a:spcBef>
                <a:spcPts val="1100"/>
              </a:spcBef>
              <a:spcAft>
                <a:spcPts val="1100"/>
              </a:spcAft>
              <a:buNone/>
            </a:pPr>
            <a:r>
              <a:t/>
            </a:r>
            <a:endParaRPr>
              <a:solidFill>
                <a:schemeClr val="dk2"/>
              </a:solidFill>
              <a:latin typeface="Trebuchet MS"/>
              <a:ea typeface="Trebuchet MS"/>
              <a:cs typeface="Trebuchet MS"/>
              <a:sym typeface="Trebuchet MS"/>
            </a:endParaRPr>
          </a:p>
          <a:p>
            <a:pPr lvl="0" rtl="0">
              <a:lnSpc>
                <a:spcPct val="115000"/>
              </a:lnSpc>
              <a:spcBef>
                <a:spcPts val="1100"/>
              </a:spcBef>
              <a:spcAft>
                <a:spcPts val="1100"/>
              </a:spcAft>
              <a:buNone/>
            </a:pPr>
            <a:r>
              <a:t/>
            </a:r>
            <a:endParaRPr>
              <a:solidFill>
                <a:schemeClr val="dk2"/>
              </a:solidFill>
              <a:latin typeface="Trebuchet MS"/>
              <a:ea typeface="Trebuchet MS"/>
              <a:cs typeface="Trebuchet MS"/>
              <a:sym typeface="Trebuchet MS"/>
            </a:endParaRPr>
          </a:p>
          <a:p>
            <a:pPr lvl="0" rtl="0">
              <a:lnSpc>
                <a:spcPct val="115000"/>
              </a:lnSpc>
              <a:spcBef>
                <a:spcPts val="1100"/>
              </a:spcBef>
              <a:spcAft>
                <a:spcPts val="1100"/>
              </a:spcAft>
              <a:buNone/>
            </a:pPr>
            <a:r>
              <a:t/>
            </a:r>
            <a:endParaRPr sz="1100">
              <a:solidFill>
                <a:schemeClr val="dk2"/>
              </a:solidFill>
              <a:latin typeface="Trebuchet MS"/>
              <a:ea typeface="Trebuchet MS"/>
              <a:cs typeface="Trebuchet MS"/>
              <a:sym typeface="Trebuchet MS"/>
            </a:endParaRPr>
          </a:p>
          <a:p>
            <a:pPr lvl="0" rtl="0">
              <a:lnSpc>
                <a:spcPct val="115000"/>
              </a:lnSpc>
              <a:spcBef>
                <a:spcPts val="1100"/>
              </a:spcBef>
              <a:spcAft>
                <a:spcPts val="1100"/>
              </a:spcAft>
              <a:buNone/>
            </a:pPr>
            <a:r>
              <a:t/>
            </a:r>
            <a:endParaRPr sz="1100">
              <a:solidFill>
                <a:schemeClr val="dk2"/>
              </a:solidFill>
              <a:latin typeface="Trebuchet MS"/>
              <a:ea typeface="Trebuchet MS"/>
              <a:cs typeface="Trebuchet MS"/>
              <a:sym typeface="Trebuchet MS"/>
            </a:endParaRPr>
          </a:p>
          <a:p>
            <a:pPr lvl="0" rtl="0">
              <a:lnSpc>
                <a:spcPct val="115000"/>
              </a:lnSpc>
              <a:spcBef>
                <a:spcPts val="1100"/>
              </a:spcBef>
              <a:spcAft>
                <a:spcPts val="1100"/>
              </a:spcAft>
              <a:buNone/>
            </a:pPr>
            <a:r>
              <a:rPr lang="en" sz="1000">
                <a:solidFill>
                  <a:srgbClr val="741B47"/>
                </a:solidFill>
                <a:latin typeface="Trebuchet MS"/>
                <a:ea typeface="Trebuchet MS"/>
                <a:cs typeface="Trebuchet MS"/>
                <a:sym typeface="Trebuchet MS"/>
              </a:rPr>
              <a:t>Note: There will be more screenshots for Windows users than Macs for the next few slides as we help PC users determine where they are. If your work computer is Windows, this will eventually matter to you.</a:t>
            </a:r>
          </a:p>
        </p:txBody>
      </p:sp>
      <p:sp>
        <p:nvSpPr>
          <p:cNvPr id="325" name="Shape 325"/>
          <p:cNvSpPr txBox="1"/>
          <p:nvPr/>
        </p:nvSpPr>
        <p:spPr>
          <a:xfrm>
            <a:off x="4820400" y="2334825"/>
            <a:ext cx="4225800" cy="2307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solidFill>
                  <a:schemeClr val="dk2"/>
                </a:solidFill>
                <a:latin typeface="Trebuchet MS"/>
                <a:ea typeface="Trebuchet MS"/>
                <a:cs typeface="Trebuchet MS"/>
                <a:sym typeface="Trebuchet MS"/>
              </a:rPr>
              <a:t>PC users should see something like this:</a:t>
            </a:r>
          </a:p>
        </p:txBody>
      </p:sp>
      <p:pic>
        <p:nvPicPr>
          <p:cNvPr id="326" name="Shape 326"/>
          <p:cNvPicPr preferRelativeResize="0"/>
          <p:nvPr/>
        </p:nvPicPr>
        <p:blipFill>
          <a:blip r:embed="rId3">
            <a:alphaModFix/>
          </a:blip>
          <a:stretch>
            <a:fillRect/>
          </a:stretch>
        </p:blipFill>
        <p:spPr>
          <a:xfrm>
            <a:off x="5340302" y="2795990"/>
            <a:ext cx="3231349" cy="1400560"/>
          </a:xfrm>
          <a:prstGeom prst="rect">
            <a:avLst/>
          </a:prstGeom>
          <a:noFill/>
          <a:ln>
            <a:noFill/>
          </a:ln>
        </p:spPr>
      </p:pic>
      <p:sp>
        <p:nvSpPr>
          <p:cNvPr id="327" name="Shape 327"/>
          <p:cNvSpPr txBox="1"/>
          <p:nvPr/>
        </p:nvSpPr>
        <p:spPr>
          <a:xfrm>
            <a:off x="303300" y="1376125"/>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Everyone type </a:t>
            </a:r>
            <a:r>
              <a:rPr lang="en" sz="1800">
                <a:highlight>
                  <a:srgbClr val="D0E0E3"/>
                </a:highlight>
                <a:latin typeface="Consolas"/>
                <a:ea typeface="Consolas"/>
                <a:cs typeface="Consolas"/>
                <a:sym typeface="Consolas"/>
              </a:rPr>
              <a:t>pwd</a:t>
            </a:r>
            <a:r>
              <a:rPr lang="en" sz="1800">
                <a:latin typeface="Trebuchet MS"/>
                <a:ea typeface="Trebuchet MS"/>
                <a:cs typeface="Trebuchet MS"/>
                <a:sym typeface="Trebuchet MS"/>
              </a:rPr>
              <a:t> and then hit enter.</a:t>
            </a:r>
          </a:p>
        </p:txBody>
      </p:sp>
      <p:sp>
        <p:nvSpPr>
          <p:cNvPr id="328" name="Shape 328"/>
          <p:cNvSpPr txBox="1"/>
          <p:nvPr/>
        </p:nvSpPr>
        <p:spPr>
          <a:xfrm>
            <a:off x="644550" y="908400"/>
            <a:ext cx="7838100" cy="3777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b="1" i="1" lang="en" sz="2400">
                <a:solidFill>
                  <a:srgbClr val="FFFFFF"/>
                </a:solidFill>
                <a:latin typeface="Trebuchet MS"/>
                <a:ea typeface="Trebuchet MS"/>
                <a:cs typeface="Trebuchet MS"/>
                <a:sym typeface="Trebuchet MS"/>
              </a:rPr>
              <a:t>Where</a:t>
            </a:r>
            <a:r>
              <a:rPr i="1" lang="en" sz="2400">
                <a:solidFill>
                  <a:srgbClr val="FFFFFF"/>
                </a:solidFill>
                <a:latin typeface="Georgia"/>
                <a:ea typeface="Georgia"/>
                <a:cs typeface="Georgia"/>
                <a:sym typeface="Georgia"/>
              </a:rPr>
              <a:t> </a:t>
            </a:r>
            <a:r>
              <a:rPr lang="en" sz="2400">
                <a:solidFill>
                  <a:srgbClr val="FFFFFF"/>
                </a:solidFill>
                <a:latin typeface="Georgia"/>
                <a:ea typeface="Georgia"/>
                <a:cs typeface="Georgia"/>
                <a:sym typeface="Georgia"/>
              </a:rPr>
              <a:t>are you?</a:t>
            </a:r>
          </a:p>
        </p:txBody>
      </p:sp>
      <p:pic>
        <p:nvPicPr>
          <p:cNvPr id="329" name="Shape 329"/>
          <p:cNvPicPr preferRelativeResize="0"/>
          <p:nvPr/>
        </p:nvPicPr>
        <p:blipFill>
          <a:blip r:embed="rId4">
            <a:alphaModFix/>
          </a:blip>
          <a:stretch>
            <a:fillRect/>
          </a:stretch>
        </p:blipFill>
        <p:spPr>
          <a:xfrm>
            <a:off x="172250" y="3087399"/>
            <a:ext cx="4160485" cy="527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35" name="Shape 335"/>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336" name="Shape 336"/>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Windows users will ask: but </a:t>
            </a:r>
            <a:r>
              <a:rPr b="1" lang="en" u="sng">
                <a:latin typeface="Trebuchet MS"/>
                <a:ea typeface="Trebuchet MS"/>
                <a:cs typeface="Trebuchet MS"/>
                <a:sym typeface="Trebuchet MS"/>
              </a:rPr>
              <a:t>where</a:t>
            </a:r>
            <a:r>
              <a:rPr b="1" lang="en">
                <a:latin typeface="Trebuchet MS"/>
                <a:ea typeface="Trebuchet MS"/>
                <a:cs typeface="Trebuchet MS"/>
                <a:sym typeface="Trebuchet MS"/>
              </a:rPr>
              <a:t> </a:t>
            </a:r>
            <a:r>
              <a:rPr lang="en">
                <a:latin typeface="Trebuchet MS"/>
                <a:ea typeface="Trebuchet MS"/>
                <a:cs typeface="Trebuchet MS"/>
                <a:sym typeface="Trebuchet MS"/>
              </a:rPr>
              <a:t>is that? This is non-intuitive, but </a:t>
            </a:r>
            <a:r>
              <a:rPr i="1" lang="en">
                <a:latin typeface="Trebuchet MS"/>
                <a:ea typeface="Trebuchet MS"/>
                <a:cs typeface="Trebuchet MS"/>
                <a:sym typeface="Trebuchet MS"/>
              </a:rPr>
              <a:t>you’re already in</a:t>
            </a:r>
            <a:r>
              <a:rPr lang="en">
                <a:latin typeface="Trebuchet MS"/>
                <a:ea typeface="Trebuchet MS"/>
                <a:cs typeface="Trebuchet MS"/>
                <a:sym typeface="Trebuchet MS"/>
              </a:rPr>
              <a:t> C:\cgywin because you’re using the Cygwin window, so</a:t>
            </a:r>
          </a:p>
        </p:txBody>
      </p:sp>
      <p:sp>
        <p:nvSpPr>
          <p:cNvPr id="337" name="Shape 337"/>
          <p:cNvSpPr txBox="1"/>
          <p:nvPr/>
        </p:nvSpPr>
        <p:spPr>
          <a:xfrm>
            <a:off x="3477000" y="2082075"/>
            <a:ext cx="1562100" cy="377700"/>
          </a:xfrm>
          <a:prstGeom prst="rect">
            <a:avLst/>
          </a:prstGeom>
          <a:noFill/>
          <a:ln>
            <a:noFill/>
          </a:ln>
        </p:spPr>
        <p:txBody>
          <a:bodyPr anchorCtr="0" anchor="t" bIns="91425" lIns="91425" rIns="91425" tIns="91425">
            <a:noAutofit/>
          </a:bodyPr>
          <a:lstStyle/>
          <a:p>
            <a:pPr lvl="0" rtl="0">
              <a:spcBef>
                <a:spcPts val="0"/>
              </a:spcBef>
              <a:buNone/>
            </a:pPr>
            <a:r>
              <a:rPr lang="en">
                <a:solidFill>
                  <a:srgbClr val="980000"/>
                </a:solidFill>
                <a:latin typeface="Trebuchet MS"/>
                <a:ea typeface="Trebuchet MS"/>
                <a:cs typeface="Trebuchet MS"/>
                <a:sym typeface="Trebuchet MS"/>
              </a:rPr>
              <a:t>This location:</a:t>
            </a:r>
          </a:p>
        </p:txBody>
      </p:sp>
      <p:sp>
        <p:nvSpPr>
          <p:cNvPr id="338" name="Shape 338"/>
          <p:cNvSpPr txBox="1"/>
          <p:nvPr/>
        </p:nvSpPr>
        <p:spPr>
          <a:xfrm>
            <a:off x="3477000" y="3856475"/>
            <a:ext cx="2190000" cy="377700"/>
          </a:xfrm>
          <a:prstGeom prst="rect">
            <a:avLst/>
          </a:prstGeom>
          <a:noFill/>
          <a:ln>
            <a:noFill/>
          </a:ln>
        </p:spPr>
        <p:txBody>
          <a:bodyPr anchorCtr="0" anchor="t" bIns="91425" lIns="91425" rIns="91425" tIns="91425">
            <a:noAutofit/>
          </a:bodyPr>
          <a:lstStyle/>
          <a:p>
            <a:pPr lvl="0" rtl="0">
              <a:spcBef>
                <a:spcPts val="0"/>
              </a:spcBef>
              <a:buNone/>
            </a:pPr>
            <a:r>
              <a:rPr lang="en">
                <a:solidFill>
                  <a:srgbClr val="980000"/>
                </a:solidFill>
                <a:latin typeface="Trebuchet MS"/>
                <a:ea typeface="Trebuchet MS"/>
                <a:cs typeface="Trebuchet MS"/>
                <a:sym typeface="Trebuchet MS"/>
              </a:rPr>
              <a:t>Is this location:</a:t>
            </a:r>
          </a:p>
        </p:txBody>
      </p:sp>
      <p:pic>
        <p:nvPicPr>
          <p:cNvPr id="339" name="Shape 339"/>
          <p:cNvPicPr preferRelativeResize="0"/>
          <p:nvPr/>
        </p:nvPicPr>
        <p:blipFill>
          <a:blip r:embed="rId3">
            <a:alphaModFix/>
          </a:blip>
          <a:stretch>
            <a:fillRect/>
          </a:stretch>
        </p:blipFill>
        <p:spPr>
          <a:xfrm>
            <a:off x="519129" y="4197875"/>
            <a:ext cx="8235000" cy="486671"/>
          </a:xfrm>
          <a:prstGeom prst="rect">
            <a:avLst/>
          </a:prstGeom>
          <a:noFill/>
          <a:ln>
            <a:noFill/>
          </a:ln>
        </p:spPr>
      </p:pic>
      <p:pic>
        <p:nvPicPr>
          <p:cNvPr id="340" name="Shape 340"/>
          <p:cNvPicPr preferRelativeResize="0"/>
          <p:nvPr/>
        </p:nvPicPr>
        <p:blipFill>
          <a:blip r:embed="rId4">
            <a:alphaModFix/>
          </a:blip>
          <a:stretch>
            <a:fillRect/>
          </a:stretch>
        </p:blipFill>
        <p:spPr>
          <a:xfrm>
            <a:off x="2797426" y="2414425"/>
            <a:ext cx="3115350" cy="1350275"/>
          </a:xfrm>
          <a:prstGeom prst="rect">
            <a:avLst/>
          </a:prstGeom>
          <a:noFill/>
          <a:ln>
            <a:noFill/>
          </a:ln>
        </p:spPr>
      </p:pic>
      <p:sp>
        <p:nvSpPr>
          <p:cNvPr id="341" name="Shape 341"/>
          <p:cNvSpPr/>
          <p:nvPr/>
        </p:nvSpPr>
        <p:spPr>
          <a:xfrm>
            <a:off x="5912775" y="2978925"/>
            <a:ext cx="1721400" cy="1914000"/>
          </a:xfrm>
          <a:prstGeom prst="curvedLeftArrow">
            <a:avLst>
              <a:gd fmla="val 25000" name="adj1"/>
              <a:gd fmla="val 50000" name="adj2"/>
              <a:gd fmla="val 25663"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347" name="Shape 347"/>
          <p:cNvGraphicFramePr/>
          <p:nvPr/>
        </p:nvGraphicFramePr>
        <p:xfrm>
          <a:off x="362925" y="1139000"/>
          <a:ext cx="3000000" cy="3000000"/>
        </p:xfrm>
        <a:graphic>
          <a:graphicData uri="http://schemas.openxmlformats.org/drawingml/2006/table">
            <a:tbl>
              <a:tblPr>
                <a:noFill/>
                <a:tableStyleId>{A6CD71DC-E514-4285-912B-D7BCB3481ED9}</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Shape 352"/>
          <p:cNvPicPr preferRelativeResize="0"/>
          <p:nvPr/>
        </p:nvPicPr>
        <p:blipFill>
          <a:blip r:embed="rId3">
            <a:alphaModFix/>
          </a:blip>
          <a:stretch>
            <a:fillRect/>
          </a:stretch>
        </p:blipFill>
        <p:spPr>
          <a:xfrm>
            <a:off x="1472246" y="2051451"/>
            <a:ext cx="5948852" cy="2670699"/>
          </a:xfrm>
          <a:prstGeom prst="rect">
            <a:avLst/>
          </a:prstGeom>
          <a:noFill/>
          <a:ln>
            <a:noFill/>
          </a:ln>
        </p:spPr>
      </p:pic>
      <p:sp>
        <p:nvSpPr>
          <p:cNvPr id="353" name="Shape 353"/>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ls</a:t>
            </a:r>
          </a:p>
        </p:txBody>
      </p:sp>
      <p:sp>
        <p:nvSpPr>
          <p:cNvPr id="354" name="Shape 354"/>
          <p:cNvSpPr txBox="1"/>
          <p:nvPr/>
        </p:nvSpPr>
        <p:spPr>
          <a:xfrm>
            <a:off x="303300" y="1545950"/>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Everyone type </a:t>
            </a:r>
            <a:r>
              <a:rPr lang="en" sz="1600">
                <a:highlight>
                  <a:srgbClr val="D0E0E3"/>
                </a:highlight>
                <a:latin typeface="Consolas"/>
                <a:ea typeface="Consolas"/>
                <a:cs typeface="Consolas"/>
                <a:sym typeface="Consolas"/>
              </a:rPr>
              <a:t>ls</a:t>
            </a:r>
            <a:r>
              <a:rPr lang="en" sz="1600">
                <a:latin typeface="Trebuchet MS"/>
                <a:ea typeface="Trebuchet MS"/>
                <a:cs typeface="Trebuchet MS"/>
                <a:sym typeface="Trebuchet MS"/>
              </a:rPr>
              <a:t> and then hit enter (that is </a:t>
            </a:r>
            <a:r>
              <a:rPr b="1" lang="en" sz="1600">
                <a:latin typeface="Trebuchet MS"/>
                <a:ea typeface="Trebuchet MS"/>
                <a:cs typeface="Trebuchet MS"/>
                <a:sym typeface="Trebuchet MS"/>
              </a:rPr>
              <a:t>L</a:t>
            </a:r>
            <a:r>
              <a:rPr lang="en" sz="1600">
                <a:latin typeface="Trebuchet MS"/>
                <a:ea typeface="Trebuchet MS"/>
                <a:cs typeface="Trebuchet MS"/>
                <a:sym typeface="Trebuchet MS"/>
              </a:rPr>
              <a:t> as in </a:t>
            </a:r>
            <a:r>
              <a:rPr b="1" lang="en" sz="1600">
                <a:latin typeface="Trebuchet MS"/>
                <a:ea typeface="Trebuchet MS"/>
                <a:cs typeface="Trebuchet MS"/>
                <a:sym typeface="Trebuchet MS"/>
              </a:rPr>
              <a:t>L</a:t>
            </a:r>
            <a:r>
              <a:rPr lang="en" sz="1600">
                <a:latin typeface="Trebuchet MS"/>
                <a:ea typeface="Trebuchet MS"/>
                <a:cs typeface="Trebuchet MS"/>
                <a:sym typeface="Trebuchet MS"/>
              </a:rPr>
              <a:t>ist)</a:t>
            </a:r>
          </a:p>
        </p:txBody>
      </p:sp>
      <p:sp>
        <p:nvSpPr>
          <p:cNvPr id="355" name="Shape 355"/>
          <p:cNvSpPr txBox="1"/>
          <p:nvPr/>
        </p:nvSpPr>
        <p:spPr>
          <a:xfrm>
            <a:off x="644549" y="1002025"/>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b="1" i="1" lang="en" sz="2400">
                <a:solidFill>
                  <a:srgbClr val="FFFFFF"/>
                </a:solidFill>
                <a:latin typeface="Georgia"/>
                <a:ea typeface="Georgia"/>
                <a:cs typeface="Georgia"/>
                <a:sym typeface="Georgia"/>
              </a:rPr>
              <a:t>What </a:t>
            </a:r>
            <a:r>
              <a:rPr lang="en" sz="2400">
                <a:solidFill>
                  <a:srgbClr val="FFFFFF"/>
                </a:solidFill>
                <a:latin typeface="Georgia"/>
                <a:ea typeface="Georgia"/>
                <a:cs typeface="Georgia"/>
                <a:sym typeface="Georgia"/>
              </a:rPr>
              <a:t>is here?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nvSpPr>
        <p:spPr>
          <a:xfrm>
            <a:off x="454500" y="9572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61" name="Shape 361"/>
          <p:cNvSpPr txBox="1"/>
          <p:nvPr/>
        </p:nvSpPr>
        <p:spPr>
          <a:xfrm>
            <a:off x="454500" y="1334725"/>
            <a:ext cx="8235000" cy="429300"/>
          </a:xfrm>
          <a:prstGeom prst="rect">
            <a:avLst/>
          </a:prstGeom>
          <a:noFill/>
          <a:ln>
            <a:noFill/>
          </a:ln>
        </p:spPr>
        <p:txBody>
          <a:bodyPr anchorCtr="0" anchor="t" bIns="91425" lIns="91425" rIns="91425" tIns="91425">
            <a:noAutofit/>
          </a:bodyPr>
          <a:lstStyle/>
          <a:p>
            <a:pPr lvl="0" rtl="0">
              <a:spcBef>
                <a:spcPts val="0"/>
              </a:spcBef>
              <a:buNone/>
            </a:pPr>
            <a:r>
              <a:rPr lang="en" sz="1600">
                <a:solidFill>
                  <a:schemeClr val="dk2"/>
                </a:solidFill>
                <a:highlight>
                  <a:srgbClr val="D0E0E3"/>
                </a:highlight>
                <a:latin typeface="Consolas"/>
                <a:ea typeface="Consolas"/>
                <a:cs typeface="Consolas"/>
                <a:sym typeface="Consolas"/>
              </a:rPr>
              <a:t>ls</a:t>
            </a:r>
            <a:r>
              <a:rPr lang="en">
                <a:latin typeface="Trebuchet MS"/>
                <a:ea typeface="Trebuchet MS"/>
                <a:cs typeface="Trebuchet MS"/>
                <a:sym typeface="Trebuchet MS"/>
              </a:rPr>
              <a:t> shows the same list of contents that I see if I navigate to C:\cygwin64\home\[user name] in Windows (this is a screenshot from Valerie’s PC, you won’t have all these files):</a:t>
            </a:r>
          </a:p>
        </p:txBody>
      </p:sp>
      <p:pic>
        <p:nvPicPr>
          <p:cNvPr id="362" name="Shape 362"/>
          <p:cNvPicPr preferRelativeResize="0"/>
          <p:nvPr/>
        </p:nvPicPr>
        <p:blipFill>
          <a:blip r:embed="rId3">
            <a:alphaModFix/>
          </a:blip>
          <a:stretch>
            <a:fillRect/>
          </a:stretch>
        </p:blipFill>
        <p:spPr>
          <a:xfrm>
            <a:off x="5052375" y="2063425"/>
            <a:ext cx="3869540" cy="2998475"/>
          </a:xfrm>
          <a:prstGeom prst="rect">
            <a:avLst/>
          </a:prstGeom>
          <a:noFill/>
          <a:ln cap="flat" cmpd="sng" w="9525">
            <a:solidFill>
              <a:srgbClr val="999999"/>
            </a:solidFill>
            <a:prstDash val="solid"/>
            <a:round/>
            <a:headEnd len="med" w="med" type="none"/>
            <a:tailEnd len="med" w="med" type="none"/>
          </a:ln>
        </p:spPr>
      </p:pic>
      <p:sp>
        <p:nvSpPr>
          <p:cNvPr id="363" name="Shape 363"/>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ls</a:t>
            </a:r>
          </a:p>
        </p:txBody>
      </p:sp>
      <p:pic>
        <p:nvPicPr>
          <p:cNvPr id="364" name="Shape 364"/>
          <p:cNvPicPr preferRelativeResize="0"/>
          <p:nvPr/>
        </p:nvPicPr>
        <p:blipFill>
          <a:blip r:embed="rId4">
            <a:alphaModFix/>
          </a:blip>
          <a:stretch>
            <a:fillRect/>
          </a:stretch>
        </p:blipFill>
        <p:spPr>
          <a:xfrm>
            <a:off x="48850" y="2348225"/>
            <a:ext cx="5101599" cy="2428875"/>
          </a:xfrm>
          <a:prstGeom prst="rect">
            <a:avLst/>
          </a:prstGeom>
          <a:noFill/>
          <a:ln>
            <a:noFill/>
          </a:ln>
        </p:spPr>
      </p:pic>
      <p:sp>
        <p:nvSpPr>
          <p:cNvPr id="365" name="Shape 365"/>
          <p:cNvSpPr/>
          <p:nvPr/>
        </p:nvSpPr>
        <p:spPr>
          <a:xfrm flipH="1" rot="10800000">
            <a:off x="591600" y="3681775"/>
            <a:ext cx="6417300" cy="765000"/>
          </a:xfrm>
          <a:prstGeom prst="uturnArrow">
            <a:avLst>
              <a:gd fmla="val 25000" name="adj1"/>
              <a:gd fmla="val 24572" name="adj2"/>
              <a:gd fmla="val 25787" name="adj3"/>
              <a:gd fmla="val 43750" name="adj4"/>
              <a:gd fmla="val 100000" name="adj5"/>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6" name="Shape 366"/>
          <p:cNvSpPr/>
          <p:nvPr/>
        </p:nvSpPr>
        <p:spPr>
          <a:xfrm>
            <a:off x="5985675" y="3020675"/>
            <a:ext cx="946500" cy="1392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7" name="Shape 367"/>
          <p:cNvSpPr/>
          <p:nvPr/>
        </p:nvSpPr>
        <p:spPr>
          <a:xfrm>
            <a:off x="194475" y="3554075"/>
            <a:ext cx="1141800" cy="1392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373" name="Shape 373"/>
          <p:cNvGraphicFramePr/>
          <p:nvPr/>
        </p:nvGraphicFramePr>
        <p:xfrm>
          <a:off x="362925" y="1139000"/>
          <a:ext cx="3000000" cy="3000000"/>
        </p:xfrm>
        <a:graphic>
          <a:graphicData uri="http://schemas.openxmlformats.org/drawingml/2006/table">
            <a:tbl>
              <a:tblPr>
                <a:noFill/>
                <a:tableStyleId>{A6CD71DC-E514-4285-912B-D7BCB3481ED9}</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r h="381000">
                <a:tc>
                  <a:txBody>
                    <a:bodyPr>
                      <a:noAutofit/>
                    </a:bodyPr>
                    <a:lstStyle/>
                    <a:p>
                      <a:pPr lvl="0" rtl="0">
                        <a:spcBef>
                          <a:spcPts val="0"/>
                        </a:spcBef>
                        <a:buNone/>
                      </a:pPr>
                      <a:r>
                        <a:rPr lang="en"/>
                        <a:t>What is here?</a:t>
                      </a:r>
                    </a:p>
                  </a:txBody>
                  <a:tcPr marT="91425" marB="91425" marR="91425" marL="91425"/>
                </a:tc>
                <a:tc>
                  <a:txBody>
                    <a:bodyPr>
                      <a:noAutofit/>
                    </a:bodyPr>
                    <a:lstStyle/>
                    <a:p>
                      <a:pPr lvl="0" rtl="0">
                        <a:spcBef>
                          <a:spcPts val="0"/>
                        </a:spcBef>
                        <a:buNone/>
                      </a:pPr>
                      <a:r>
                        <a:rPr lang="en"/>
                        <a:t>“list” (remember L as in List)</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ls</a:t>
                      </a: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379" name="Shape 379"/>
          <p:cNvSpPr txBox="1"/>
          <p:nvPr/>
        </p:nvSpPr>
        <p:spPr>
          <a:xfrm>
            <a:off x="454500" y="11823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you’re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where you are </a:t>
            </a:r>
            <a:r>
              <a:rPr i="1" lang="en">
                <a:latin typeface="Trebuchet MS"/>
                <a:ea typeface="Trebuchet MS"/>
                <a:cs typeface="Trebuchet MS"/>
                <a:sym typeface="Trebuchet MS"/>
              </a:rPr>
              <a:t>into </a:t>
            </a:r>
            <a:r>
              <a:rPr lang="en">
                <a:latin typeface="Trebuchet MS"/>
                <a:ea typeface="Trebuchet MS"/>
                <a:cs typeface="Trebuchet MS"/>
                <a:sym typeface="Trebuchet MS"/>
              </a:rPr>
              <a:t>the MARAC API Workshop clone folder:</a:t>
            </a:r>
          </a:p>
        </p:txBody>
      </p:sp>
      <p:sp>
        <p:nvSpPr>
          <p:cNvPr id="380" name="Shape 380"/>
          <p:cNvSpPr txBox="1"/>
          <p:nvPr/>
        </p:nvSpPr>
        <p:spPr>
          <a:xfrm>
            <a:off x="515550" y="1611625"/>
            <a:ext cx="8235000" cy="543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To move into that folder type </a:t>
            </a:r>
            <a:r>
              <a:rPr lang="en">
                <a:highlight>
                  <a:srgbClr val="D0E0E3"/>
                </a:highlight>
                <a:latin typeface="Consolas"/>
                <a:ea typeface="Consolas"/>
                <a:cs typeface="Consolas"/>
                <a:sym typeface="Consolas"/>
              </a:rPr>
              <a:t>cd</a:t>
            </a:r>
            <a:r>
              <a:rPr lang="en">
                <a:latin typeface="Trebuchet MS"/>
                <a:ea typeface="Trebuchet MS"/>
                <a:cs typeface="Trebuchet MS"/>
                <a:sym typeface="Trebuchet MS"/>
              </a:rPr>
              <a:t> (change directory), leave a space, and then the name of the directory you want to go into: </a:t>
            </a:r>
            <a:r>
              <a:rPr lang="en">
                <a:highlight>
                  <a:srgbClr val="D0E0E3"/>
                </a:highlight>
                <a:latin typeface="Consolas"/>
                <a:ea typeface="Consolas"/>
                <a:cs typeface="Consolas"/>
                <a:sym typeface="Consolas"/>
              </a:rPr>
              <a:t>cd ASpace_API_Workshop</a:t>
            </a:r>
          </a:p>
        </p:txBody>
      </p:sp>
      <p:pic>
        <p:nvPicPr>
          <p:cNvPr id="381" name="Shape 381"/>
          <p:cNvPicPr preferRelativeResize="0"/>
          <p:nvPr/>
        </p:nvPicPr>
        <p:blipFill>
          <a:blip r:embed="rId3">
            <a:alphaModFix/>
          </a:blip>
          <a:stretch>
            <a:fillRect/>
          </a:stretch>
        </p:blipFill>
        <p:spPr>
          <a:xfrm>
            <a:off x="1747837" y="2507200"/>
            <a:ext cx="5648325" cy="2495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87" name="Shape 387"/>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388" name="Shape 388"/>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Happily, the directory you’re in now is more obvious with that handy yellow text.</a:t>
            </a:r>
          </a:p>
        </p:txBody>
      </p:sp>
      <p:sp>
        <p:nvSpPr>
          <p:cNvPr id="389" name="Shape 389"/>
          <p:cNvSpPr txBox="1"/>
          <p:nvPr/>
        </p:nvSpPr>
        <p:spPr>
          <a:xfrm>
            <a:off x="515550" y="1777275"/>
            <a:ext cx="8235000" cy="377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So remember:</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path in Windows is: </a:t>
            </a:r>
            <a:r>
              <a:rPr lang="en">
                <a:solidFill>
                  <a:srgbClr val="BF9000"/>
                </a:solidFill>
                <a:latin typeface="Trebuchet MS"/>
                <a:ea typeface="Trebuchet MS"/>
                <a:cs typeface="Trebuchet MS"/>
                <a:sym typeface="Trebuchet MS"/>
              </a:rPr>
              <a:t>C:\cygwin64\home\[user name]\ASpace_API_Workshop</a:t>
            </a:r>
            <a:r>
              <a:rPr lang="en">
                <a:latin typeface="Trebuchet MS"/>
                <a:ea typeface="Trebuchet MS"/>
                <a:cs typeface="Trebuchet MS"/>
                <a:sym typeface="Trebuchet MS"/>
              </a:rPr>
              <a:t> </a:t>
            </a:r>
          </a:p>
          <a:p>
            <a:pPr indent="457200" lvl="0" marL="3200400" rtl="0">
              <a:lnSpc>
                <a:spcPct val="150000"/>
              </a:lnSpc>
              <a:spcBef>
                <a:spcPts val="0"/>
              </a:spcBef>
              <a:buNone/>
            </a:pPr>
            <a:r>
              <a:rPr lang="en">
                <a:latin typeface="Trebuchet MS"/>
                <a:ea typeface="Trebuchet MS"/>
                <a:cs typeface="Trebuchet MS"/>
                <a:sym typeface="Trebuchet MS"/>
              </a:rPr>
              <a:t>(but this varies by user)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And the </a:t>
            </a:r>
            <a:r>
              <a:rPr i="1" lang="en">
                <a:latin typeface="Trebuchet MS"/>
                <a:ea typeface="Trebuchet MS"/>
                <a:cs typeface="Trebuchet MS"/>
                <a:sym typeface="Trebuchet MS"/>
              </a:rPr>
              <a:t>same path</a:t>
            </a:r>
            <a:r>
              <a:rPr lang="en">
                <a:latin typeface="Trebuchet MS"/>
                <a:ea typeface="Trebuchet MS"/>
                <a:cs typeface="Trebuchet MS"/>
                <a:sym typeface="Trebuchet MS"/>
              </a:rPr>
              <a:t> in Cgywin looks like the new prompt, below:</a:t>
            </a:r>
          </a:p>
        </p:txBody>
      </p:sp>
      <p:pic>
        <p:nvPicPr>
          <p:cNvPr id="390" name="Shape 390"/>
          <p:cNvPicPr preferRelativeResize="0"/>
          <p:nvPr/>
        </p:nvPicPr>
        <p:blipFill>
          <a:blip r:embed="rId3">
            <a:alphaModFix/>
          </a:blip>
          <a:stretch>
            <a:fillRect/>
          </a:stretch>
        </p:blipFill>
        <p:spPr>
          <a:xfrm>
            <a:off x="2628900" y="3609650"/>
            <a:ext cx="3886200" cy="428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396" name="Shape 396"/>
          <p:cNvGraphicFramePr/>
          <p:nvPr/>
        </p:nvGraphicFramePr>
        <p:xfrm>
          <a:off x="362925" y="1139000"/>
          <a:ext cx="3000000" cy="3000000"/>
        </p:xfrm>
        <a:graphic>
          <a:graphicData uri="http://schemas.openxmlformats.org/drawingml/2006/table">
            <a:tbl>
              <a:tblPr>
                <a:noFill/>
                <a:tableStyleId>{A6CD71DC-E514-4285-912B-D7BCB3481ED9}</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r h="381000">
                <a:tc>
                  <a:txBody>
                    <a:bodyPr>
                      <a:noAutofit/>
                    </a:bodyPr>
                    <a:lstStyle/>
                    <a:p>
                      <a:pPr lvl="0" rtl="0">
                        <a:spcBef>
                          <a:spcPts val="0"/>
                        </a:spcBef>
                        <a:buNone/>
                      </a:pPr>
                      <a:r>
                        <a:rPr lang="en"/>
                        <a:t>What is here?</a:t>
                      </a:r>
                    </a:p>
                  </a:txBody>
                  <a:tcPr marT="91425" marB="91425" marR="91425" marL="91425"/>
                </a:tc>
                <a:tc>
                  <a:txBody>
                    <a:bodyPr>
                      <a:noAutofit/>
                    </a:bodyPr>
                    <a:lstStyle/>
                    <a:p>
                      <a:pPr lvl="0" rtl="0">
                        <a:spcBef>
                          <a:spcPts val="0"/>
                        </a:spcBef>
                        <a:buNone/>
                      </a:pPr>
                      <a:r>
                        <a:rPr lang="en"/>
                        <a:t>“list” (remember L as in List)</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ls</a:t>
                      </a:r>
                    </a:p>
                  </a:txBody>
                  <a:tcPr marT="91425" marB="91425" marR="91425" marL="91425"/>
                </a:tc>
              </a:tr>
              <a:tr h="381000">
                <a:tc>
                  <a:txBody>
                    <a:bodyPr>
                      <a:noAutofit/>
                    </a:bodyPr>
                    <a:lstStyle/>
                    <a:p>
                      <a:pPr lvl="0" rtl="0">
                        <a:spcBef>
                          <a:spcPts val="0"/>
                        </a:spcBef>
                        <a:buNone/>
                      </a:pPr>
                      <a:r>
                        <a:rPr lang="en"/>
                        <a:t>How do I move from here to there?</a:t>
                      </a:r>
                    </a:p>
                  </a:txBody>
                  <a:tcPr marT="91425" marB="91425" marR="91425" marL="91425"/>
                </a:tc>
                <a:tc>
                  <a:txBody>
                    <a:bodyPr>
                      <a:noAutofit/>
                    </a:bodyPr>
                    <a:lstStyle/>
                    <a:p>
                      <a:pPr lvl="0" rtl="0">
                        <a:spcBef>
                          <a:spcPts val="0"/>
                        </a:spcBef>
                        <a:buNone/>
                      </a:pPr>
                      <a:r>
                        <a:rPr lang="en"/>
                        <a:t>“change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[type the name of the directory]</a:t>
                      </a:r>
                    </a:p>
                  </a:txBody>
                  <a:tcPr marT="91425" marB="91425" marR="91425" marL="91425"/>
                </a:tc>
              </a:tr>
            </a:tbl>
          </a:graphicData>
        </a:graphic>
      </p:graphicFrame>
      <p:cxnSp>
        <p:nvCxnSpPr>
          <p:cNvPr id="397" name="Shape 397"/>
          <p:cNvCxnSpPr/>
          <p:nvPr/>
        </p:nvCxnSpPr>
        <p:spPr>
          <a:xfrm rot="10800000">
            <a:off x="7275450" y="2252750"/>
            <a:ext cx="0" cy="236400"/>
          </a:xfrm>
          <a:prstGeom prst="straightConnector1">
            <a:avLst/>
          </a:prstGeom>
          <a:noFill/>
          <a:ln cap="flat" cmpd="sng" w="9525">
            <a:solidFill>
              <a:schemeClr val="dk2"/>
            </a:solidFill>
            <a:prstDash val="solid"/>
            <a:round/>
            <a:headEnd len="lg" w="lg" type="none"/>
            <a:tailEnd len="lg" w="lg" type="triangle"/>
          </a:ln>
        </p:spPr>
      </p:cxnSp>
      <p:sp>
        <p:nvSpPr>
          <p:cNvPr id="398" name="Shape 398"/>
          <p:cNvSpPr txBox="1"/>
          <p:nvPr/>
        </p:nvSpPr>
        <p:spPr>
          <a:xfrm>
            <a:off x="7246900" y="2128675"/>
            <a:ext cx="1315500" cy="411900"/>
          </a:xfrm>
          <a:prstGeom prst="rect">
            <a:avLst/>
          </a:prstGeom>
          <a:noFill/>
          <a:ln>
            <a:noFill/>
          </a:ln>
        </p:spPr>
        <p:txBody>
          <a:bodyPr anchorCtr="0" anchor="t" bIns="91425" lIns="91425" rIns="91425" tIns="91425">
            <a:noAutofit/>
          </a:bodyPr>
          <a:lstStyle/>
          <a:p>
            <a:pPr lvl="0" rtl="0" algn="ctr">
              <a:spcBef>
                <a:spcPts val="0"/>
              </a:spcBef>
              <a:buNone/>
            </a:pPr>
            <a:r>
              <a:rPr lang="en" sz="1000"/>
              <a:t>(don’t type this, we mean an action)</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idx="4294967295" type="title"/>
          </p:nvPr>
        </p:nvSpPr>
        <p:spPr>
          <a:xfrm>
            <a:off x="303300" y="335375"/>
            <a:ext cx="8520600" cy="5415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404" name="Shape 404"/>
          <p:cNvSpPr txBox="1"/>
          <p:nvPr/>
        </p:nvSpPr>
        <p:spPr>
          <a:xfrm>
            <a:off x="454500" y="9537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you’re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the MARAC API Workshop clone folder back to the Cgywin home directory/Mac desktop:</a:t>
            </a:r>
          </a:p>
        </p:txBody>
      </p:sp>
      <p:sp>
        <p:nvSpPr>
          <p:cNvPr id="405" name="Shape 405"/>
          <p:cNvSpPr txBox="1"/>
          <p:nvPr/>
        </p:nvSpPr>
        <p:spPr>
          <a:xfrm>
            <a:off x="515550" y="1548675"/>
            <a:ext cx="8235000" cy="624000"/>
          </a:xfrm>
          <a:prstGeom prst="rect">
            <a:avLst/>
          </a:prstGeom>
          <a:noFill/>
          <a:ln>
            <a:noFill/>
          </a:ln>
        </p:spPr>
        <p:txBody>
          <a:bodyPr anchorCtr="0" anchor="t" bIns="91425" lIns="91425" rIns="91425" tIns="91425">
            <a:noAutofit/>
          </a:bodyPr>
          <a:lstStyle/>
          <a:p>
            <a:pPr indent="457200" lvl="0" rtl="0">
              <a:spcBef>
                <a:spcPts val="0"/>
              </a:spcBef>
              <a:buNone/>
            </a:pPr>
            <a:r>
              <a:rPr lang="en">
                <a:latin typeface="Trebuchet MS"/>
                <a:ea typeface="Trebuchet MS"/>
                <a:cs typeface="Trebuchet MS"/>
                <a:sym typeface="Trebuchet MS"/>
              </a:rPr>
              <a:t>Why? To demonstrate a simple command that means “go up one”</a:t>
            </a:r>
          </a:p>
          <a:p>
            <a:pPr lvl="0" rtl="0">
              <a:spcBef>
                <a:spcPts val="0"/>
              </a:spcBef>
              <a:buNone/>
            </a:pPr>
            <a:r>
              <a:t/>
            </a:r>
            <a:endParaRPr>
              <a:latin typeface="Trebuchet MS"/>
              <a:ea typeface="Trebuchet MS"/>
              <a:cs typeface="Trebuchet MS"/>
              <a:sym typeface="Trebuchet MS"/>
            </a:endParaRPr>
          </a:p>
          <a:p>
            <a:pPr lvl="0" rtl="0" algn="ctr">
              <a:spcBef>
                <a:spcPts val="0"/>
              </a:spcBef>
              <a:buNone/>
            </a:pPr>
            <a:r>
              <a:rPr lang="en" sz="1800">
                <a:highlight>
                  <a:srgbClr val="D0E0E3"/>
                </a:highlight>
                <a:latin typeface="Consolas"/>
                <a:ea typeface="Consolas"/>
                <a:cs typeface="Consolas"/>
                <a:sym typeface="Consolas"/>
              </a:rPr>
              <a:t>cd ..</a:t>
            </a:r>
            <a:r>
              <a:rPr lang="en" sz="1800">
                <a:latin typeface="Trebuchet MS"/>
                <a:ea typeface="Trebuchet MS"/>
                <a:cs typeface="Trebuchet MS"/>
                <a:sym typeface="Trebuchet MS"/>
              </a:rPr>
              <a:t> = “go up one”</a:t>
            </a:r>
          </a:p>
        </p:txBody>
      </p:sp>
      <p:pic>
        <p:nvPicPr>
          <p:cNvPr id="406" name="Shape 406"/>
          <p:cNvPicPr preferRelativeResize="0"/>
          <p:nvPr/>
        </p:nvPicPr>
        <p:blipFill>
          <a:blip r:embed="rId3">
            <a:alphaModFix/>
          </a:blip>
          <a:stretch>
            <a:fillRect/>
          </a:stretch>
        </p:blipFill>
        <p:spPr>
          <a:xfrm>
            <a:off x="2176462" y="3021075"/>
            <a:ext cx="4791075" cy="117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idx="4294967295" type="title"/>
          </p:nvPr>
        </p:nvSpPr>
        <p:spPr>
          <a:xfrm>
            <a:off x="611250" y="423550"/>
            <a:ext cx="8110500" cy="63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 1-up learning experience</a:t>
            </a:r>
          </a:p>
          <a:p>
            <a:pPr lvl="0" rtl="0">
              <a:spcBef>
                <a:spcPts val="0"/>
              </a:spcBef>
              <a:buNone/>
            </a:pPr>
            <a:r>
              <a:rPr lang="en" sz="1400">
                <a:latin typeface="Georgia"/>
                <a:ea typeface="Georgia"/>
                <a:cs typeface="Georgia"/>
                <a:sym typeface="Georgia"/>
              </a:rPr>
              <a:t>You can’t learn it all and we can’t teach it</a:t>
            </a:r>
          </a:p>
        </p:txBody>
      </p:sp>
      <p:sp>
        <p:nvSpPr>
          <p:cNvPr id="96" name="Shape 96"/>
          <p:cNvSpPr txBox="1"/>
          <p:nvPr>
            <p:ph idx="4294967295" type="body"/>
          </p:nvPr>
        </p:nvSpPr>
        <p:spPr>
          <a:xfrm>
            <a:off x="6019500" y="1450275"/>
            <a:ext cx="2607900" cy="1654500"/>
          </a:xfrm>
          <a:prstGeom prst="rect">
            <a:avLst/>
          </a:prstGeom>
          <a:ln cap="flat" cmpd="sng" w="9525">
            <a:solidFill>
              <a:srgbClr val="B6D7A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3?</a:t>
            </a:r>
          </a:p>
          <a:p>
            <a:pPr lvl="0" rtl="0" algn="ctr">
              <a:spcBef>
                <a:spcPts val="0"/>
              </a:spcBef>
              <a:buNone/>
            </a:pPr>
            <a:r>
              <a:rPr lang="en">
                <a:latin typeface="Trebuchet MS"/>
                <a:ea typeface="Trebuchet MS"/>
                <a:cs typeface="Trebuchet MS"/>
                <a:sym typeface="Trebuchet MS"/>
              </a:rPr>
              <a:t>We hope to give you new ideas, scripts, and momentum.</a:t>
            </a:r>
          </a:p>
        </p:txBody>
      </p:sp>
      <p:sp>
        <p:nvSpPr>
          <p:cNvPr id="97" name="Shape 97"/>
          <p:cNvSpPr txBox="1"/>
          <p:nvPr>
            <p:ph idx="4294967295" type="body"/>
          </p:nvPr>
        </p:nvSpPr>
        <p:spPr>
          <a:xfrm>
            <a:off x="3259799" y="1450275"/>
            <a:ext cx="2607900" cy="1654500"/>
          </a:xfrm>
          <a:prstGeom prst="rect">
            <a:avLst/>
          </a:prstGeom>
          <a:ln cap="flat" cmpd="sng" w="9525">
            <a:solidFill>
              <a:srgbClr val="D5A6BD"/>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2?</a:t>
            </a:r>
          </a:p>
          <a:p>
            <a:pPr lvl="0" rtl="0" algn="ctr">
              <a:spcBef>
                <a:spcPts val="0"/>
              </a:spcBef>
              <a:buNone/>
            </a:pPr>
            <a:r>
              <a:rPr lang="en">
                <a:latin typeface="Trebuchet MS"/>
                <a:ea typeface="Trebuchet MS"/>
                <a:cs typeface="Trebuchet MS"/>
                <a:sym typeface="Trebuchet MS"/>
              </a:rPr>
              <a:t>We hope you’ll leave a 3.</a:t>
            </a:r>
          </a:p>
        </p:txBody>
      </p:sp>
      <p:sp>
        <p:nvSpPr>
          <p:cNvPr id="98" name="Shape 98"/>
          <p:cNvSpPr txBox="1"/>
          <p:nvPr>
            <p:ph idx="4294967295" type="body"/>
          </p:nvPr>
        </p:nvSpPr>
        <p:spPr>
          <a:xfrm>
            <a:off x="516599" y="1450275"/>
            <a:ext cx="2607900" cy="1654500"/>
          </a:xfrm>
          <a:prstGeom prst="rect">
            <a:avLst/>
          </a:prstGeom>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1?</a:t>
            </a:r>
          </a:p>
          <a:p>
            <a:pPr lvl="0" rtl="0" algn="ctr">
              <a:spcBef>
                <a:spcPts val="0"/>
              </a:spcBef>
              <a:buNone/>
            </a:pPr>
            <a:r>
              <a:rPr lang="en">
                <a:latin typeface="Trebuchet MS"/>
                <a:ea typeface="Trebuchet MS"/>
                <a:cs typeface="Trebuchet MS"/>
                <a:sym typeface="Trebuchet MS"/>
              </a:rPr>
              <a:t>We hope you’ll leave a 2.</a:t>
            </a:r>
          </a:p>
        </p:txBody>
      </p:sp>
      <p:pic>
        <p:nvPicPr>
          <p:cNvPr id="99" name="Shape 99"/>
          <p:cNvPicPr preferRelativeResize="0"/>
          <p:nvPr/>
        </p:nvPicPr>
        <p:blipFill>
          <a:blip r:embed="rId3">
            <a:alphaModFix/>
          </a:blip>
          <a:stretch>
            <a:fillRect/>
          </a:stretch>
        </p:blipFill>
        <p:spPr>
          <a:xfrm>
            <a:off x="3161050" y="3280075"/>
            <a:ext cx="2821899" cy="16167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412" name="Shape 412"/>
          <p:cNvGraphicFramePr/>
          <p:nvPr/>
        </p:nvGraphicFramePr>
        <p:xfrm>
          <a:off x="362925" y="1139000"/>
          <a:ext cx="3000000" cy="3000000"/>
        </p:xfrm>
        <a:graphic>
          <a:graphicData uri="http://schemas.openxmlformats.org/drawingml/2006/table">
            <a:tbl>
              <a:tblPr>
                <a:noFill/>
                <a:tableStyleId>{A6CD71DC-E514-4285-912B-D7BCB3481ED9}</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r h="381000">
                <a:tc>
                  <a:txBody>
                    <a:bodyPr>
                      <a:noAutofit/>
                    </a:bodyPr>
                    <a:lstStyle/>
                    <a:p>
                      <a:pPr lvl="0" rtl="0">
                        <a:spcBef>
                          <a:spcPts val="0"/>
                        </a:spcBef>
                        <a:buNone/>
                      </a:pPr>
                      <a:r>
                        <a:rPr lang="en"/>
                        <a:t>What is here?</a:t>
                      </a:r>
                    </a:p>
                  </a:txBody>
                  <a:tcPr marT="91425" marB="91425" marR="91425" marL="91425"/>
                </a:tc>
                <a:tc>
                  <a:txBody>
                    <a:bodyPr>
                      <a:noAutofit/>
                    </a:bodyPr>
                    <a:lstStyle/>
                    <a:p>
                      <a:pPr lvl="0" rtl="0">
                        <a:spcBef>
                          <a:spcPts val="0"/>
                        </a:spcBef>
                        <a:buNone/>
                      </a:pPr>
                      <a:r>
                        <a:rPr lang="en"/>
                        <a:t>“list” (remember L as in List)</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ls</a:t>
                      </a:r>
                    </a:p>
                  </a:txBody>
                  <a:tcPr marT="91425" marB="91425" marR="91425" marL="91425"/>
                </a:tc>
              </a:tr>
              <a:tr h="381000">
                <a:tc>
                  <a:txBody>
                    <a:bodyPr>
                      <a:noAutofit/>
                    </a:bodyPr>
                    <a:lstStyle/>
                    <a:p>
                      <a:pPr lvl="0" rtl="0">
                        <a:spcBef>
                          <a:spcPts val="0"/>
                        </a:spcBef>
                        <a:buNone/>
                      </a:pPr>
                      <a:r>
                        <a:rPr lang="en"/>
                        <a:t>How do I move from here to there?</a:t>
                      </a:r>
                    </a:p>
                  </a:txBody>
                  <a:tcPr marT="91425" marB="91425" marR="91425" marL="91425"/>
                </a:tc>
                <a:tc>
                  <a:txBody>
                    <a:bodyPr>
                      <a:noAutofit/>
                    </a:bodyPr>
                    <a:lstStyle/>
                    <a:p>
                      <a:pPr lvl="0" rtl="0">
                        <a:spcBef>
                          <a:spcPts val="0"/>
                        </a:spcBef>
                        <a:buNone/>
                      </a:pPr>
                      <a:r>
                        <a:rPr lang="en"/>
                        <a:t>“change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[type the name of the directory]</a:t>
                      </a:r>
                    </a:p>
                  </a:txBody>
                  <a:tcPr marT="91425" marB="91425" marR="91425" marL="91425"/>
                </a:tc>
              </a:tr>
              <a:tr h="396200">
                <a:tc>
                  <a:txBody>
                    <a:bodyPr>
                      <a:noAutofit/>
                    </a:bodyPr>
                    <a:lstStyle/>
                    <a:p>
                      <a:pPr lvl="0" rtl="0">
                        <a:spcBef>
                          <a:spcPts val="0"/>
                        </a:spcBef>
                        <a:buNone/>
                      </a:pPr>
                      <a:r>
                        <a:rPr lang="en"/>
                        <a:t>Move up one level</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a:t>
                      </a:r>
                    </a:p>
                  </a:txBody>
                  <a:tcPr marT="91425" marB="91425" marR="91425" marL="91425"/>
                </a:tc>
              </a:tr>
            </a:tbl>
          </a:graphicData>
        </a:graphic>
      </p:graphicFrame>
      <p:cxnSp>
        <p:nvCxnSpPr>
          <p:cNvPr id="413" name="Shape 413"/>
          <p:cNvCxnSpPr/>
          <p:nvPr/>
        </p:nvCxnSpPr>
        <p:spPr>
          <a:xfrm rot="10800000">
            <a:off x="7275450" y="2252750"/>
            <a:ext cx="0" cy="236400"/>
          </a:xfrm>
          <a:prstGeom prst="straightConnector1">
            <a:avLst/>
          </a:prstGeom>
          <a:noFill/>
          <a:ln cap="flat" cmpd="sng" w="9525">
            <a:solidFill>
              <a:schemeClr val="dk2"/>
            </a:solidFill>
            <a:prstDash val="solid"/>
            <a:round/>
            <a:headEnd len="lg" w="lg" type="none"/>
            <a:tailEnd len="lg" w="lg" type="triangle"/>
          </a:ln>
        </p:spPr>
      </p:cxnSp>
      <p:sp>
        <p:nvSpPr>
          <p:cNvPr id="414" name="Shape 414"/>
          <p:cNvSpPr txBox="1"/>
          <p:nvPr/>
        </p:nvSpPr>
        <p:spPr>
          <a:xfrm>
            <a:off x="7246900" y="2128675"/>
            <a:ext cx="1315500" cy="411900"/>
          </a:xfrm>
          <a:prstGeom prst="rect">
            <a:avLst/>
          </a:prstGeom>
          <a:noFill/>
          <a:ln>
            <a:noFill/>
          </a:ln>
        </p:spPr>
        <p:txBody>
          <a:bodyPr anchorCtr="0" anchor="t" bIns="91425" lIns="91425" rIns="91425" tIns="91425">
            <a:noAutofit/>
          </a:bodyPr>
          <a:lstStyle/>
          <a:p>
            <a:pPr lvl="0" rtl="0" algn="ctr">
              <a:spcBef>
                <a:spcPts val="0"/>
              </a:spcBef>
              <a:buNone/>
            </a:pPr>
            <a:r>
              <a:rPr lang="en" sz="1000"/>
              <a:t>(don’t type this, we mean an action)</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idx="4294967295" type="title"/>
          </p:nvPr>
        </p:nvSpPr>
        <p:spPr>
          <a:xfrm>
            <a:off x="303300" y="335375"/>
            <a:ext cx="8520600" cy="5415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420" name="Shape 420"/>
          <p:cNvSpPr txBox="1"/>
          <p:nvPr/>
        </p:nvSpPr>
        <p:spPr>
          <a:xfrm>
            <a:off x="454500" y="9537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Lastly, let’s go back into the ASpace_API_Workshop directory, because that’s where we need to be.</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This is a good time to try the up-arrow on your keyboards to get back to a command you already issued:</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Try hitting the up-arrow a few times</a:t>
            </a:r>
          </a:p>
          <a:p>
            <a:pPr indent="-228600" lvl="0" marL="457200" rtl="0">
              <a:spcBef>
                <a:spcPts val="0"/>
              </a:spcBef>
              <a:buFont typeface="Trebuchet MS"/>
              <a:buChar char="●"/>
            </a:pPr>
            <a:r>
              <a:rPr lang="en">
                <a:latin typeface="Trebuchet MS"/>
                <a:ea typeface="Trebuchet MS"/>
                <a:cs typeface="Trebuchet MS"/>
                <a:sym typeface="Trebuchet MS"/>
              </a:rPr>
              <a:t>Pick the command that you need in order to get back into the ASpace_API_Workshop directory</a:t>
            </a:r>
          </a:p>
          <a:p>
            <a:pPr indent="-228600" lvl="0" marL="457200" rtl="0">
              <a:spcBef>
                <a:spcPts val="0"/>
              </a:spcBef>
              <a:buFont typeface="Trebuchet MS"/>
              <a:buChar char="●"/>
            </a:pPr>
            <a:r>
              <a:rPr lang="en">
                <a:latin typeface="Trebuchet MS"/>
                <a:ea typeface="Trebuchet MS"/>
                <a:cs typeface="Trebuchet MS"/>
                <a:sym typeface="Trebuchet MS"/>
              </a:rPr>
              <a:t>Use a command that will confirm where you are</a:t>
            </a:r>
          </a:p>
          <a:p>
            <a:pPr indent="-228600" lvl="0" marL="457200" rtl="0">
              <a:spcBef>
                <a:spcPts val="0"/>
              </a:spcBef>
              <a:buFont typeface="Trebuchet MS"/>
              <a:buChar char="●"/>
            </a:pPr>
            <a:r>
              <a:rPr lang="en">
                <a:latin typeface="Trebuchet MS"/>
                <a:ea typeface="Trebuchet MS"/>
                <a:cs typeface="Trebuchet MS"/>
                <a:sym typeface="Trebuchet MS"/>
              </a:rPr>
              <a:t>You may need to do this again, you have your handy cards to help you!</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426" name="Shape 426"/>
          <p:cNvGraphicFramePr/>
          <p:nvPr/>
        </p:nvGraphicFramePr>
        <p:xfrm>
          <a:off x="362925" y="1139000"/>
          <a:ext cx="3000000" cy="3000000"/>
        </p:xfrm>
        <a:graphic>
          <a:graphicData uri="http://schemas.openxmlformats.org/drawingml/2006/table">
            <a:tbl>
              <a:tblPr>
                <a:noFill/>
                <a:tableStyleId>{A6CD71DC-E514-4285-912B-D7BCB3481ED9}</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r h="381000">
                <a:tc>
                  <a:txBody>
                    <a:bodyPr>
                      <a:noAutofit/>
                    </a:bodyPr>
                    <a:lstStyle/>
                    <a:p>
                      <a:pPr lvl="0" rtl="0">
                        <a:spcBef>
                          <a:spcPts val="0"/>
                        </a:spcBef>
                        <a:buNone/>
                      </a:pPr>
                      <a:r>
                        <a:rPr lang="en"/>
                        <a:t>What is here?</a:t>
                      </a:r>
                    </a:p>
                  </a:txBody>
                  <a:tcPr marT="91425" marB="91425" marR="91425" marL="91425"/>
                </a:tc>
                <a:tc>
                  <a:txBody>
                    <a:bodyPr>
                      <a:noAutofit/>
                    </a:bodyPr>
                    <a:lstStyle/>
                    <a:p>
                      <a:pPr lvl="0" rtl="0">
                        <a:spcBef>
                          <a:spcPts val="0"/>
                        </a:spcBef>
                        <a:buNone/>
                      </a:pPr>
                      <a:r>
                        <a:rPr lang="en"/>
                        <a:t>“list” (remember L as in List)</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ls</a:t>
                      </a:r>
                    </a:p>
                  </a:txBody>
                  <a:tcPr marT="91425" marB="91425" marR="91425" marL="91425"/>
                </a:tc>
              </a:tr>
              <a:tr h="381000">
                <a:tc>
                  <a:txBody>
                    <a:bodyPr>
                      <a:noAutofit/>
                    </a:bodyPr>
                    <a:lstStyle/>
                    <a:p>
                      <a:pPr lvl="0" rtl="0">
                        <a:spcBef>
                          <a:spcPts val="0"/>
                        </a:spcBef>
                        <a:buNone/>
                      </a:pPr>
                      <a:r>
                        <a:rPr lang="en"/>
                        <a:t>How do I move from here to there?</a:t>
                      </a:r>
                    </a:p>
                  </a:txBody>
                  <a:tcPr marT="91425" marB="91425" marR="91425" marL="91425"/>
                </a:tc>
                <a:tc>
                  <a:txBody>
                    <a:bodyPr>
                      <a:noAutofit/>
                    </a:bodyPr>
                    <a:lstStyle/>
                    <a:p>
                      <a:pPr lvl="0" rtl="0">
                        <a:spcBef>
                          <a:spcPts val="0"/>
                        </a:spcBef>
                        <a:buNone/>
                      </a:pPr>
                      <a:r>
                        <a:rPr lang="en"/>
                        <a:t>“change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[type the name of the directory]</a:t>
                      </a:r>
                    </a:p>
                  </a:txBody>
                  <a:tcPr marT="91425" marB="91425" marR="91425" marL="91425"/>
                </a:tc>
              </a:tr>
              <a:tr h="396200">
                <a:tc>
                  <a:txBody>
                    <a:bodyPr>
                      <a:noAutofit/>
                    </a:bodyPr>
                    <a:lstStyle/>
                    <a:p>
                      <a:pPr lvl="0" rtl="0">
                        <a:spcBef>
                          <a:spcPts val="0"/>
                        </a:spcBef>
                        <a:buNone/>
                      </a:pPr>
                      <a:r>
                        <a:rPr lang="en"/>
                        <a:t>Move up one level</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a:t>
                      </a:r>
                    </a:p>
                  </a:txBody>
                  <a:tcPr marT="91425" marB="91425" marR="91425" marL="91425"/>
                </a:tc>
              </a:tr>
              <a:tr h="381000">
                <a:tc>
                  <a:txBody>
                    <a:bodyPr>
                      <a:noAutofit/>
                    </a:bodyPr>
                    <a:lstStyle/>
                    <a:p>
                      <a:pPr lvl="0" rtl="0">
                        <a:spcBef>
                          <a:spcPts val="0"/>
                        </a:spcBef>
                        <a:buNone/>
                      </a:pPr>
                      <a:r>
                        <a:rPr lang="en"/>
                        <a:t>Repeat command</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Up arrow on keyboard</a:t>
                      </a:r>
                    </a:p>
                  </a:txBody>
                  <a:tcPr marT="91425" marB="91425" marR="91425" marL="91425"/>
                </a:tc>
              </a:tr>
            </a:tbl>
          </a:graphicData>
        </a:graphic>
      </p:graphicFrame>
      <p:sp>
        <p:nvSpPr>
          <p:cNvPr id="427" name="Shape 427"/>
          <p:cNvSpPr txBox="1"/>
          <p:nvPr/>
        </p:nvSpPr>
        <p:spPr>
          <a:xfrm>
            <a:off x="454500" y="3424350"/>
            <a:ext cx="8235000" cy="1580100"/>
          </a:xfrm>
          <a:prstGeom prst="rect">
            <a:avLst/>
          </a:prstGeom>
          <a:noFill/>
          <a:ln>
            <a:noFill/>
          </a:ln>
        </p:spPr>
        <p:txBody>
          <a:bodyPr anchorCtr="0" anchor="t" bIns="91425" lIns="91425" rIns="91425" tIns="91425">
            <a:noAutofit/>
          </a:bodyPr>
          <a:lstStyle/>
          <a:p>
            <a:pPr lvl="0" rtl="0">
              <a:lnSpc>
                <a:spcPct val="150000"/>
              </a:lnSpc>
              <a:spcBef>
                <a:spcPts val="0"/>
              </a:spcBef>
              <a:buClr>
                <a:schemeClr val="dk2"/>
              </a:buClr>
              <a:buFont typeface="Arial"/>
              <a:buNone/>
            </a:pPr>
            <a:r>
              <a:rPr lang="en">
                <a:solidFill>
                  <a:schemeClr val="dk2"/>
                </a:solidFill>
                <a:latin typeface="Trebuchet MS"/>
                <a:ea typeface="Trebuchet MS"/>
                <a:cs typeface="Trebuchet MS"/>
                <a:sym typeface="Trebuchet MS"/>
              </a:rPr>
              <a:t>These are called Unix commands, so Google “unix commands” for other commands that will work on Macs and in Cygwin.</a:t>
            </a:r>
          </a:p>
          <a:p>
            <a:pPr lvl="0" rtl="0">
              <a:lnSpc>
                <a:spcPct val="150000"/>
              </a:lnSpc>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rtl="0">
              <a:lnSpc>
                <a:spcPct val="150000"/>
              </a:lnSpc>
              <a:spcBef>
                <a:spcPts val="0"/>
              </a:spcBef>
              <a:buClr>
                <a:schemeClr val="dk2"/>
              </a:buClr>
              <a:buSzPct val="100000"/>
              <a:buFont typeface="Arial"/>
              <a:buNone/>
            </a:pPr>
            <a:r>
              <a:rPr lang="en" sz="1100">
                <a:solidFill>
                  <a:schemeClr val="dk2"/>
                </a:solidFill>
                <a:latin typeface="Trebuchet MS"/>
                <a:ea typeface="Trebuchet MS"/>
                <a:cs typeface="Trebuchet MS"/>
                <a:sym typeface="Trebuchet MS"/>
              </a:rPr>
              <a:t>To make your life harder, remember that these same commands </a:t>
            </a:r>
            <a:r>
              <a:rPr lang="en" sz="1100" u="sng">
                <a:solidFill>
                  <a:schemeClr val="dk2"/>
                </a:solidFill>
                <a:latin typeface="Trebuchet MS"/>
                <a:ea typeface="Trebuchet MS"/>
                <a:cs typeface="Trebuchet MS"/>
                <a:sym typeface="Trebuchet MS"/>
              </a:rPr>
              <a:t>do not</a:t>
            </a:r>
            <a:r>
              <a:rPr lang="en" sz="1100">
                <a:solidFill>
                  <a:schemeClr val="dk2"/>
                </a:solidFill>
                <a:latin typeface="Trebuchet MS"/>
                <a:ea typeface="Trebuchet MS"/>
                <a:cs typeface="Trebuchet MS"/>
                <a:sym typeface="Trebuchet MS"/>
              </a:rPr>
              <a:t> work in the Windows command prompt; those are MS-DOS commands.</a:t>
            </a:r>
          </a:p>
        </p:txBody>
      </p:sp>
      <p:cxnSp>
        <p:nvCxnSpPr>
          <p:cNvPr id="428" name="Shape 428"/>
          <p:cNvCxnSpPr/>
          <p:nvPr/>
        </p:nvCxnSpPr>
        <p:spPr>
          <a:xfrm rot="10800000">
            <a:off x="7275450" y="2252750"/>
            <a:ext cx="0" cy="236400"/>
          </a:xfrm>
          <a:prstGeom prst="straightConnector1">
            <a:avLst/>
          </a:prstGeom>
          <a:noFill/>
          <a:ln cap="flat" cmpd="sng" w="9525">
            <a:solidFill>
              <a:schemeClr val="dk2"/>
            </a:solidFill>
            <a:prstDash val="solid"/>
            <a:round/>
            <a:headEnd len="lg" w="lg" type="none"/>
            <a:tailEnd len="lg" w="lg" type="triangle"/>
          </a:ln>
        </p:spPr>
      </p:cxnSp>
      <p:sp>
        <p:nvSpPr>
          <p:cNvPr id="429" name="Shape 429"/>
          <p:cNvSpPr txBox="1"/>
          <p:nvPr/>
        </p:nvSpPr>
        <p:spPr>
          <a:xfrm>
            <a:off x="7246900" y="2128675"/>
            <a:ext cx="1315500" cy="411900"/>
          </a:xfrm>
          <a:prstGeom prst="rect">
            <a:avLst/>
          </a:prstGeom>
          <a:noFill/>
          <a:ln>
            <a:noFill/>
          </a:ln>
        </p:spPr>
        <p:txBody>
          <a:bodyPr anchorCtr="0" anchor="t" bIns="91425" lIns="91425" rIns="91425" tIns="91425">
            <a:noAutofit/>
          </a:bodyPr>
          <a:lstStyle/>
          <a:p>
            <a:pPr lvl="0" rtl="0" algn="ctr">
              <a:spcBef>
                <a:spcPts val="0"/>
              </a:spcBef>
              <a:buNone/>
            </a:pPr>
            <a:r>
              <a:rPr lang="en" sz="1000"/>
              <a:t>(don’t type this, we mean an action)</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Shape 434"/>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77BD"/>
        </a:solidFill>
      </p:bgPr>
    </p:bg>
    <p:spTree>
      <p:nvGrpSpPr>
        <p:cNvPr id="438" name="Shape 438"/>
        <p:cNvGrpSpPr/>
        <p:nvPr/>
      </p:nvGrpSpPr>
      <p:grpSpPr>
        <a:xfrm>
          <a:off x="0" y="0"/>
          <a:ext cx="0" cy="0"/>
          <a:chOff x="0" y="0"/>
          <a:chExt cx="0" cy="0"/>
        </a:xfrm>
      </p:grpSpPr>
      <p:sp>
        <p:nvSpPr>
          <p:cNvPr id="439" name="Shape 439"/>
          <p:cNvSpPr txBox="1"/>
          <p:nvPr>
            <p:ph type="title"/>
          </p:nvPr>
        </p:nvSpPr>
        <p:spPr>
          <a:xfrm>
            <a:off x="406425" y="1806825"/>
            <a:ext cx="8296800" cy="1542000"/>
          </a:xfrm>
          <a:prstGeom prst="rect">
            <a:avLst/>
          </a:prstGeom>
          <a:ln cap="flat" cmpd="sng" w="1524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GET</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445" name="Shape 445"/>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446" name="Shape 446"/>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447" name="Shape 447"/>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8" name="Shape 448"/>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9" name="Shape 449"/>
          <p:cNvSpPr/>
          <p:nvPr/>
        </p:nvSpPr>
        <p:spPr>
          <a:xfrm>
            <a:off x="10325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0" name="Shape 450"/>
          <p:cNvSpPr txBox="1"/>
          <p:nvPr/>
        </p:nvSpPr>
        <p:spPr>
          <a:xfrm>
            <a:off x="1061900" y="2708975"/>
            <a:ext cx="997500" cy="733500"/>
          </a:xfrm>
          <a:prstGeom prst="rect">
            <a:avLst/>
          </a:prstGeom>
          <a:noFill/>
          <a:ln>
            <a:noFill/>
          </a:ln>
        </p:spPr>
        <p:txBody>
          <a:bodyPr anchorCtr="0" anchor="t" bIns="91425" lIns="91425" rIns="91425" tIns="91425">
            <a:noAutofit/>
          </a:bodyPr>
          <a:lstStyle/>
          <a:p>
            <a:pPr lvl="0" algn="ctr">
              <a:spcBef>
                <a:spcPts val="0"/>
              </a:spcBef>
              <a:buNone/>
            </a:pPr>
            <a:r>
              <a:rPr b="1" lang="en" sz="1800"/>
              <a:t>We are here</a:t>
            </a:r>
          </a:p>
        </p:txBody>
      </p:sp>
      <p:sp>
        <p:nvSpPr>
          <p:cNvPr id="451" name="Shape 451"/>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77BD"/>
        </a:solidFill>
      </p:bgPr>
    </p:bg>
    <p:spTree>
      <p:nvGrpSpPr>
        <p:cNvPr id="455" name="Shape 455"/>
        <p:cNvGrpSpPr/>
        <p:nvPr/>
      </p:nvGrpSpPr>
      <p:grpSpPr>
        <a:xfrm>
          <a:off x="0" y="0"/>
          <a:ext cx="0" cy="0"/>
          <a:chOff x="0" y="0"/>
          <a:chExt cx="0" cy="0"/>
        </a:xfrm>
      </p:grpSpPr>
      <p:sp>
        <p:nvSpPr>
          <p:cNvPr id="456" name="Shape 456"/>
          <p:cNvSpPr txBox="1"/>
          <p:nvPr>
            <p:ph type="title"/>
          </p:nvPr>
        </p:nvSpPr>
        <p:spPr>
          <a:xfrm>
            <a:off x="423600"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a:t>
            </a:r>
            <a:r>
              <a:rPr lang="en"/>
              <a:t>Chronicling America</a:t>
            </a:r>
          </a:p>
          <a:p>
            <a:pPr lvl="0" rtl="0">
              <a:spcBef>
                <a:spcPts val="0"/>
              </a:spcBef>
              <a:buNone/>
            </a:pPr>
            <a:r>
              <a:t/>
            </a:r>
            <a:endParaRPr sz="1400">
              <a:solidFill>
                <a:srgbClr val="FFFFFF"/>
              </a:solidFill>
            </a:endParaRPr>
          </a:p>
        </p:txBody>
      </p:sp>
      <p:sp>
        <p:nvSpPr>
          <p:cNvPr id="457" name="Shape 457"/>
          <p:cNvSpPr txBox="1"/>
          <p:nvPr/>
        </p:nvSpPr>
        <p:spPr>
          <a:xfrm>
            <a:off x="1545900" y="3660825"/>
            <a:ext cx="6052200" cy="654300"/>
          </a:xfrm>
          <a:prstGeom prst="rect">
            <a:avLst/>
          </a:prstGeom>
          <a:noFill/>
          <a:ln>
            <a:noFill/>
          </a:ln>
        </p:spPr>
        <p:txBody>
          <a:bodyPr anchorCtr="0" anchor="t" bIns="91425" lIns="91425" rIns="91425" tIns="91425">
            <a:noAutofit/>
          </a:bodyPr>
          <a:lstStyle/>
          <a:p>
            <a:pPr lvl="0" rtl="0" algn="ctr">
              <a:spcBef>
                <a:spcPts val="0"/>
              </a:spcBef>
              <a:buClr>
                <a:schemeClr val="dk2"/>
              </a:buClr>
              <a:buFont typeface="Arial"/>
              <a:buNone/>
            </a:pPr>
            <a:r>
              <a:rPr b="1" lang="en">
                <a:solidFill>
                  <a:schemeClr val="lt1"/>
                </a:solidFill>
                <a:latin typeface="Georgia"/>
                <a:ea typeface="Georgia"/>
                <a:cs typeface="Georgia"/>
                <a:sym typeface="Georgia"/>
              </a:rPr>
              <a:t>(and a bit about web searches versus APIs)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461" name="Shape 461"/>
        <p:cNvGrpSpPr/>
        <p:nvPr/>
      </p:nvGrpSpPr>
      <p:grpSpPr>
        <a:xfrm>
          <a:off x="0" y="0"/>
          <a:ext cx="0" cy="0"/>
          <a:chOff x="0" y="0"/>
          <a:chExt cx="0" cy="0"/>
        </a:xfrm>
      </p:grpSpPr>
      <p:sp>
        <p:nvSpPr>
          <p:cNvPr id="462" name="Shape 462"/>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GUI</a:t>
            </a:r>
          </a:p>
        </p:txBody>
      </p:sp>
      <p:sp>
        <p:nvSpPr>
          <p:cNvPr id="463" name="Shape 463"/>
          <p:cNvSpPr txBox="1"/>
          <p:nvPr/>
        </p:nvSpPr>
        <p:spPr>
          <a:xfrm>
            <a:off x="411637" y="1759475"/>
            <a:ext cx="8310300" cy="29163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GUI</a:t>
            </a:r>
            <a:r>
              <a:rPr lang="en">
                <a:solidFill>
                  <a:srgbClr val="FFFFFF"/>
                </a:solidFill>
                <a:latin typeface="Trebuchet MS"/>
                <a:ea typeface="Trebuchet MS"/>
                <a:cs typeface="Trebuchet MS"/>
                <a:sym typeface="Trebuchet MS"/>
              </a:rPr>
              <a:t> (gooey) stands for Graphic User Interface: </a:t>
            </a:r>
            <a:r>
              <a:rPr i="1" lang="en">
                <a:solidFill>
                  <a:srgbClr val="FFFFFF"/>
                </a:solidFill>
                <a:latin typeface="Trebuchet MS"/>
                <a:ea typeface="Trebuchet MS"/>
                <a:cs typeface="Trebuchet MS"/>
                <a:sym typeface="Trebuchet MS"/>
              </a:rPr>
              <a:t>every program </a:t>
            </a:r>
            <a:r>
              <a:rPr lang="en">
                <a:solidFill>
                  <a:srgbClr val="FFFFFF"/>
                </a:solidFill>
                <a:latin typeface="Trebuchet MS"/>
                <a:ea typeface="Trebuchet MS"/>
                <a:cs typeface="Trebuchet MS"/>
                <a:sym typeface="Trebuchet MS"/>
              </a:rPr>
              <a:t>you use has a GUI</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But in the programming/scripting world, there is also the command line/terminal</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We will be using both: Postman is a GUI</a:t>
            </a:r>
          </a:p>
          <a:p>
            <a:pPr lvl="0">
              <a:spcBef>
                <a:spcPts val="0"/>
              </a:spcBef>
              <a:buNone/>
            </a:pPr>
            <a:r>
              <a:t/>
            </a:r>
            <a:endParaRPr>
              <a:latin typeface="Trebuchet MS"/>
              <a:ea typeface="Trebuchet MS"/>
              <a:cs typeface="Trebuchet MS"/>
              <a:sym typeface="Trebuchet MS"/>
            </a:endParaRPr>
          </a:p>
        </p:txBody>
      </p:sp>
      <p:pic>
        <p:nvPicPr>
          <p:cNvPr descr="gui-vs-command-line-990x495.jpg" id="464" name="Shape 464"/>
          <p:cNvPicPr preferRelativeResize="0"/>
          <p:nvPr/>
        </p:nvPicPr>
        <p:blipFill>
          <a:blip r:embed="rId3">
            <a:alphaModFix/>
          </a:blip>
          <a:stretch>
            <a:fillRect/>
          </a:stretch>
        </p:blipFill>
        <p:spPr>
          <a:xfrm>
            <a:off x="2605399" y="2569224"/>
            <a:ext cx="3922776" cy="1961400"/>
          </a:xfrm>
          <a:prstGeom prst="rect">
            <a:avLst/>
          </a:prstGeom>
          <a:noFill/>
          <a:ln>
            <a:noFill/>
          </a:ln>
        </p:spPr>
      </p:pic>
      <p:sp>
        <p:nvSpPr>
          <p:cNvPr id="465" name="Shape 465"/>
          <p:cNvSpPr txBox="1"/>
          <p:nvPr/>
        </p:nvSpPr>
        <p:spPr>
          <a:xfrm>
            <a:off x="561200" y="4510125"/>
            <a:ext cx="8011200" cy="341100"/>
          </a:xfrm>
          <a:prstGeom prst="rect">
            <a:avLst/>
          </a:prstGeom>
          <a:noFill/>
          <a:ln>
            <a:noFill/>
          </a:ln>
        </p:spPr>
        <p:txBody>
          <a:bodyPr anchorCtr="0" anchor="t" bIns="91425" lIns="91425" rIns="91425" tIns="91425">
            <a:noAutofit/>
          </a:bodyPr>
          <a:lstStyle/>
          <a:p>
            <a:pPr lvl="0" algn="ctr">
              <a:spcBef>
                <a:spcPts val="0"/>
              </a:spcBef>
              <a:buNone/>
            </a:pPr>
            <a:r>
              <a:rPr lang="en" sz="700"/>
              <a:t>Image from http://www.differencebtw.com/difference-between-gui-and-command-line/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nvSpPr>
        <p:spPr>
          <a:xfrm>
            <a:off x="403675" y="1080150"/>
            <a:ext cx="412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Navigate to ChroniclingAmerica.loc.gov</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Search for “the times dispatch” in quotes</a:t>
            </a:r>
          </a:p>
        </p:txBody>
      </p:sp>
      <p:pic>
        <p:nvPicPr>
          <p:cNvPr descr="chronamer.jpg" id="471" name="Shape 471"/>
          <p:cNvPicPr preferRelativeResize="0"/>
          <p:nvPr/>
        </p:nvPicPr>
        <p:blipFill>
          <a:blip r:embed="rId3">
            <a:alphaModFix/>
          </a:blip>
          <a:stretch>
            <a:fillRect/>
          </a:stretch>
        </p:blipFill>
        <p:spPr>
          <a:xfrm>
            <a:off x="4346950" y="1013325"/>
            <a:ext cx="4719373" cy="3116850"/>
          </a:xfrm>
          <a:prstGeom prst="rect">
            <a:avLst/>
          </a:prstGeom>
          <a:noFill/>
          <a:ln>
            <a:noFill/>
          </a:ln>
        </p:spPr>
      </p:pic>
      <p:sp>
        <p:nvSpPr>
          <p:cNvPr id="472" name="Shape 472"/>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nvSpPr>
        <p:spPr>
          <a:xfrm>
            <a:off x="403675" y="1080150"/>
            <a:ext cx="373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lnSpc>
                <a:spcPct val="200000"/>
              </a:lnSpc>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any record</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t>
            </a:r>
            <a:r>
              <a:rPr lang="en" u="sng">
                <a:latin typeface="Trebuchet MS"/>
                <a:ea typeface="Trebuchet MS"/>
                <a:cs typeface="Trebuchet MS"/>
                <a:sym typeface="Trebuchet MS"/>
              </a:rPr>
              <a:t>All Issues</a:t>
            </a:r>
          </a:p>
        </p:txBody>
      </p:sp>
      <p:pic>
        <p:nvPicPr>
          <p:cNvPr descr="chronamer2.jpg" id="478" name="Shape 478"/>
          <p:cNvPicPr preferRelativeResize="0"/>
          <p:nvPr/>
        </p:nvPicPr>
        <p:blipFill>
          <a:blip r:embed="rId3">
            <a:alphaModFix/>
          </a:blip>
          <a:stretch>
            <a:fillRect/>
          </a:stretch>
        </p:blipFill>
        <p:spPr>
          <a:xfrm>
            <a:off x="4140850" y="1657624"/>
            <a:ext cx="4932249" cy="2038250"/>
          </a:xfrm>
          <a:prstGeom prst="rect">
            <a:avLst/>
          </a:prstGeom>
          <a:noFill/>
          <a:ln>
            <a:noFill/>
          </a:ln>
        </p:spPr>
      </p:pic>
      <p:sp>
        <p:nvSpPr>
          <p:cNvPr id="479" name="Shape 479"/>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aims</a:t>
            </a:r>
          </a:p>
        </p:txBody>
      </p:sp>
      <p:sp>
        <p:nvSpPr>
          <p:cNvPr id="105" name="Shape 105"/>
          <p:cNvSpPr txBox="1"/>
          <p:nvPr>
            <p:ph idx="1" type="body"/>
          </p:nvPr>
        </p:nvSpPr>
        <p:spPr>
          <a:xfrm>
            <a:off x="2400302" y="1145475"/>
            <a:ext cx="3071400" cy="3002400"/>
          </a:xfrm>
          <a:prstGeom prst="rect">
            <a:avLst/>
          </a:prstGeom>
        </p:spPr>
        <p:txBody>
          <a:bodyPr anchorCtr="0" anchor="t" bIns="91425" lIns="91425" rIns="91425" tIns="91425">
            <a:noAutofit/>
          </a:bodyPr>
          <a:lstStyle/>
          <a:p>
            <a:pPr lvl="0" algn="ctr">
              <a:spcBef>
                <a:spcPts val="0"/>
              </a:spcBef>
              <a:buNone/>
            </a:pPr>
            <a:r>
              <a:rPr b="1" lang="en">
                <a:solidFill>
                  <a:srgbClr val="666666"/>
                </a:solidFill>
              </a:rPr>
              <a:t>1.</a:t>
            </a:r>
          </a:p>
          <a:p>
            <a:pPr lvl="0">
              <a:spcBef>
                <a:spcPts val="0"/>
              </a:spcBef>
              <a:buNone/>
            </a:pPr>
            <a:r>
              <a:rPr lang="en"/>
              <a:t>Practical, real-life application</a:t>
            </a:r>
          </a:p>
          <a:p>
            <a:pPr lvl="0">
              <a:spcBef>
                <a:spcPts val="0"/>
              </a:spcBef>
              <a:buNone/>
            </a:pPr>
            <a:r>
              <a:rPr lang="en"/>
              <a:t>...including the bad parts of real-life</a:t>
            </a:r>
          </a:p>
          <a:p>
            <a:pPr lvl="0">
              <a:spcBef>
                <a:spcPts val="0"/>
              </a:spcBef>
              <a:buNone/>
            </a:pPr>
            <a:r>
              <a:rPr lang="en"/>
              <a:t>Resource-packed GitHub</a:t>
            </a:r>
          </a:p>
          <a:p>
            <a:pPr lvl="0">
              <a:spcBef>
                <a:spcPts val="0"/>
              </a:spcBef>
              <a:buNone/>
            </a:pPr>
            <a:r>
              <a:rPr lang="en"/>
              <a:t>These </a:t>
            </a:r>
            <a:r>
              <a:rPr lang="en"/>
              <a:t>voluminous </a:t>
            </a:r>
            <a:r>
              <a:rPr lang="en"/>
              <a:t>slides</a:t>
            </a:r>
          </a:p>
        </p:txBody>
      </p:sp>
      <p:sp>
        <p:nvSpPr>
          <p:cNvPr id="106" name="Shape 106"/>
          <p:cNvSpPr txBox="1"/>
          <p:nvPr>
            <p:ph idx="2" type="body"/>
          </p:nvPr>
        </p:nvSpPr>
        <p:spPr>
          <a:xfrm>
            <a:off x="5650575" y="1145475"/>
            <a:ext cx="3071400" cy="3461400"/>
          </a:xfrm>
          <a:prstGeom prst="rect">
            <a:avLst/>
          </a:prstGeom>
        </p:spPr>
        <p:txBody>
          <a:bodyPr anchorCtr="0" anchor="t" bIns="91425" lIns="91425" rIns="91425" tIns="91425">
            <a:noAutofit/>
          </a:bodyPr>
          <a:lstStyle/>
          <a:p>
            <a:pPr lvl="0" rtl="0" algn="ctr">
              <a:spcBef>
                <a:spcPts val="0"/>
              </a:spcBef>
              <a:buClr>
                <a:schemeClr val="dk2"/>
              </a:buClr>
              <a:buSzPct val="78571"/>
              <a:buFont typeface="Arial"/>
              <a:buNone/>
            </a:pPr>
            <a:r>
              <a:rPr b="1" lang="en">
                <a:solidFill>
                  <a:srgbClr val="666666"/>
                </a:solidFill>
              </a:rPr>
              <a:t>2.</a:t>
            </a:r>
          </a:p>
          <a:p>
            <a:pPr lvl="0">
              <a:spcBef>
                <a:spcPts val="0"/>
              </a:spcBef>
              <a:buNone/>
            </a:pPr>
            <a:r>
              <a:rPr lang="en"/>
              <a:t>Assurances:</a:t>
            </a:r>
          </a:p>
          <a:p>
            <a:pPr lvl="0">
              <a:spcBef>
                <a:spcPts val="0"/>
              </a:spcBef>
              <a:buNone/>
            </a:pPr>
            <a:r>
              <a:rPr lang="en"/>
              <a:t>You are not alone</a:t>
            </a:r>
          </a:p>
          <a:p>
            <a:pPr lvl="0">
              <a:spcBef>
                <a:spcPts val="0"/>
              </a:spcBef>
              <a:buNone/>
            </a:pPr>
            <a:r>
              <a:rPr lang="en"/>
              <a:t>I didn’t become an archivist for this either (but some of you may have!)</a:t>
            </a:r>
          </a:p>
          <a:p>
            <a:pPr lvl="0">
              <a:spcBef>
                <a:spcPts val="0"/>
              </a:spcBef>
              <a:buNone/>
            </a:pPr>
            <a:r>
              <a:rPr lang="en"/>
              <a:t>This is difficult and frustrating</a:t>
            </a:r>
          </a:p>
          <a:p>
            <a:pPr lvl="0">
              <a:spcBef>
                <a:spcPts val="0"/>
              </a:spcBef>
              <a:buNone/>
            </a:pPr>
            <a:r>
              <a:rPr lang="en"/>
              <a:t>You didn’t miss a flight; </a:t>
            </a:r>
            <a:r>
              <a:rPr lang="en" u="sng">
                <a:solidFill>
                  <a:schemeClr val="hlink"/>
                </a:solidFill>
                <a:hlinkClick r:id="rId3"/>
              </a:rPr>
              <a:t>the airport turned into a space launch while you were in the parking lot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Shape 484"/>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This lists every issue, but not that helpful. I wonder if there’s another way.</a:t>
            </a:r>
          </a:p>
        </p:txBody>
      </p:sp>
      <p:pic>
        <p:nvPicPr>
          <p:cNvPr id="485" name="Shape 485"/>
          <p:cNvPicPr preferRelativeResize="0"/>
          <p:nvPr/>
        </p:nvPicPr>
        <p:blipFill>
          <a:blip r:embed="rId3">
            <a:alphaModFix/>
          </a:blip>
          <a:stretch>
            <a:fillRect/>
          </a:stretch>
        </p:blipFill>
        <p:spPr>
          <a:xfrm>
            <a:off x="2022924" y="1469224"/>
            <a:ext cx="5098150" cy="3146675"/>
          </a:xfrm>
          <a:prstGeom prst="rect">
            <a:avLst/>
          </a:prstGeom>
          <a:noFill/>
          <a:ln>
            <a:noFill/>
          </a:ln>
        </p:spPr>
      </p:pic>
      <p:sp>
        <p:nvSpPr>
          <p:cNvPr id="486" name="Shape 486"/>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Shape 491"/>
          <p:cNvPicPr preferRelativeResize="0"/>
          <p:nvPr/>
        </p:nvPicPr>
        <p:blipFill>
          <a:blip r:embed="rId3">
            <a:alphaModFix/>
          </a:blip>
          <a:stretch>
            <a:fillRect/>
          </a:stretch>
        </p:blipFill>
        <p:spPr>
          <a:xfrm>
            <a:off x="3688098" y="974975"/>
            <a:ext cx="4844152" cy="3863725"/>
          </a:xfrm>
          <a:prstGeom prst="rect">
            <a:avLst/>
          </a:prstGeom>
          <a:noFill/>
          <a:ln>
            <a:noFill/>
          </a:ln>
        </p:spPr>
      </p:pic>
      <p:sp>
        <p:nvSpPr>
          <p:cNvPr id="492" name="Shape 492"/>
          <p:cNvSpPr txBox="1"/>
          <p:nvPr/>
        </p:nvSpPr>
        <p:spPr>
          <a:xfrm>
            <a:off x="303300" y="898775"/>
            <a:ext cx="3336900" cy="2157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Does </a:t>
            </a:r>
            <a:r>
              <a:rPr b="1" lang="en">
                <a:latin typeface="Trebuchet MS"/>
                <a:ea typeface="Trebuchet MS"/>
                <a:cs typeface="Trebuchet MS"/>
                <a:sym typeface="Trebuchet MS"/>
              </a:rPr>
              <a:t>Chronicling America </a:t>
            </a:r>
            <a:r>
              <a:rPr lang="en">
                <a:latin typeface="Trebuchet MS"/>
                <a:ea typeface="Trebuchet MS"/>
                <a:cs typeface="Trebuchet MS"/>
                <a:sym typeface="Trebuchet MS"/>
              </a:rPr>
              <a:t>have an </a:t>
            </a:r>
            <a:r>
              <a:rPr b="1" lang="en">
                <a:latin typeface="Trebuchet MS"/>
                <a:ea typeface="Trebuchet MS"/>
                <a:cs typeface="Trebuchet MS"/>
                <a:sym typeface="Trebuchet MS"/>
              </a:rPr>
              <a:t>API</a:t>
            </a:r>
            <a:r>
              <a:rPr lang="en">
                <a:latin typeface="Trebuchet MS"/>
                <a:ea typeface="Trebuchet MS"/>
                <a:cs typeface="Trebuchet MS"/>
                <a:sym typeface="Trebuchet MS"/>
              </a:rPr>
              <a:t> we can use to access this information we’re seeing in our browsers?</a:t>
            </a:r>
          </a:p>
          <a:p>
            <a:pPr lvl="0" rtl="0">
              <a:spcBef>
                <a:spcPts val="0"/>
              </a:spcBef>
              <a:buNone/>
            </a:pPr>
            <a:r>
              <a:t/>
            </a:r>
            <a:endParaRPr>
              <a:latin typeface="Trebuchet MS"/>
              <a:ea typeface="Trebuchet MS"/>
              <a:cs typeface="Trebuchet MS"/>
              <a:sym typeface="Trebuchet MS"/>
            </a:endParaRPr>
          </a:p>
          <a:p>
            <a:pPr lvl="0" rtl="0">
              <a:spcBef>
                <a:spcPts val="0"/>
              </a:spcBef>
              <a:buNone/>
            </a:pPr>
            <a:r>
              <a:rPr b="1" lang="en">
                <a:latin typeface="Trebuchet MS"/>
                <a:ea typeface="Trebuchet MS"/>
                <a:cs typeface="Trebuchet MS"/>
                <a:sym typeface="Trebuchet MS"/>
              </a:rPr>
              <a:t>YES!</a:t>
            </a:r>
          </a:p>
          <a:p>
            <a:pPr lvl="0" rtl="0">
              <a:spcBef>
                <a:spcPts val="0"/>
              </a:spcBef>
              <a:buNone/>
            </a:pPr>
            <a:r>
              <a:t/>
            </a:r>
            <a:endParaRPr b="1">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T</a:t>
            </a:r>
            <a:r>
              <a:rPr lang="en">
                <a:latin typeface="Trebuchet MS"/>
                <a:ea typeface="Trebuchet MS"/>
                <a:cs typeface="Trebuchet MS"/>
                <a:sym typeface="Trebuchet MS"/>
              </a:rPr>
              <a:t>o Postman!</a:t>
            </a:r>
          </a:p>
        </p:txBody>
      </p:sp>
      <p:sp>
        <p:nvSpPr>
          <p:cNvPr id="493" name="Shape 493"/>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sp>
        <p:nvSpPr>
          <p:cNvPr id="499" name="Shape 499"/>
          <p:cNvSpPr txBox="1"/>
          <p:nvPr/>
        </p:nvSpPr>
        <p:spPr>
          <a:xfrm>
            <a:off x="661200" y="3085575"/>
            <a:ext cx="7948500" cy="1176300"/>
          </a:xfrm>
          <a:prstGeom prst="rect">
            <a:avLst/>
          </a:prstGeom>
          <a:noFill/>
          <a:ln>
            <a:noFill/>
          </a:ln>
        </p:spPr>
        <p:txBody>
          <a:bodyPr anchorCtr="0" anchor="t" bIns="91425" lIns="91425" rIns="91425" tIns="91425">
            <a:noAutofit/>
          </a:bodyPr>
          <a:lstStyle/>
          <a:p>
            <a:pPr lvl="0" rtl="0" algn="ctr">
              <a:spcBef>
                <a:spcPts val="0"/>
              </a:spcBef>
              <a:buNone/>
            </a:pPr>
            <a:r>
              <a:rPr lang="en" sz="2400"/>
              <a:t>http://chroniclingamerica.loc.gov/lccn/sn85038615.json</a:t>
            </a:r>
          </a:p>
        </p:txBody>
      </p:sp>
      <p:pic>
        <p:nvPicPr>
          <p:cNvPr id="500" name="Shape 500"/>
          <p:cNvPicPr preferRelativeResize="0"/>
          <p:nvPr/>
        </p:nvPicPr>
        <p:blipFill>
          <a:blip r:embed="rId3">
            <a:alphaModFix/>
          </a:blip>
          <a:stretch>
            <a:fillRect/>
          </a:stretch>
        </p:blipFill>
        <p:spPr>
          <a:xfrm>
            <a:off x="152399" y="1545425"/>
            <a:ext cx="8839200" cy="1048459"/>
          </a:xfrm>
          <a:prstGeom prst="rect">
            <a:avLst/>
          </a:prstGeom>
          <a:noFill/>
          <a:ln>
            <a:noFill/>
          </a:ln>
        </p:spPr>
      </p:pic>
      <p:sp>
        <p:nvSpPr>
          <p:cNvPr id="501" name="Shape 501"/>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Shape 506"/>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
        <p:nvSpPr>
          <p:cNvPr id="507" name="Shape 507"/>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pic>
        <p:nvPicPr>
          <p:cNvPr id="508" name="Shape 508"/>
          <p:cNvPicPr preferRelativeResize="0"/>
          <p:nvPr/>
        </p:nvPicPr>
        <p:blipFill>
          <a:blip r:embed="rId3">
            <a:alphaModFix/>
          </a:blip>
          <a:stretch>
            <a:fillRect/>
          </a:stretch>
        </p:blipFill>
        <p:spPr>
          <a:xfrm>
            <a:off x="1542395" y="1545425"/>
            <a:ext cx="6059209" cy="34456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nvSpPr>
        <p:spPr>
          <a:xfrm>
            <a:off x="876975" y="4321500"/>
            <a:ext cx="7782300" cy="480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Converting these JSON search results to a CSV (spreadsheet) took less than 10 seconds using an online converter (we just googled “JSON to CSV converter” and picked one)</a:t>
            </a:r>
          </a:p>
        </p:txBody>
      </p:sp>
      <p:sp>
        <p:nvSpPr>
          <p:cNvPr id="514" name="Shape 514"/>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Re-purposing API data</a:t>
            </a:r>
          </a:p>
        </p:txBody>
      </p:sp>
      <p:pic>
        <p:nvPicPr>
          <p:cNvPr descr="chronamer.png" id="515" name="Shape 515"/>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516" name="Shape 516"/>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517" name="Shape 517"/>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521" name="Shape 521"/>
        <p:cNvGrpSpPr/>
        <p:nvPr/>
      </p:nvGrpSpPr>
      <p:grpSpPr>
        <a:xfrm>
          <a:off x="0" y="0"/>
          <a:ext cx="0" cy="0"/>
          <a:chOff x="0" y="0"/>
          <a:chExt cx="0" cy="0"/>
        </a:xfrm>
      </p:grpSpPr>
      <p:sp>
        <p:nvSpPr>
          <p:cNvPr id="522" name="Shape 522"/>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JSON</a:t>
            </a:r>
          </a:p>
        </p:txBody>
      </p:sp>
      <p:sp>
        <p:nvSpPr>
          <p:cNvPr id="523" name="Shape 523"/>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JSON (jason) is the most typical data transmission standard in APIs</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It is lightweight and easy to read and NOT scary</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Consists of key-value pairs, </a:t>
            </a:r>
            <a:r>
              <a:rPr b="1" lang="en">
                <a:solidFill>
                  <a:srgbClr val="FFFFFF"/>
                </a:solidFill>
                <a:latin typeface="Consolas"/>
                <a:ea typeface="Consolas"/>
                <a:cs typeface="Consolas"/>
                <a:sym typeface="Consolas"/>
              </a:rPr>
              <a:t>“key”: “value”</a:t>
            </a: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
        <p:nvSpPr>
          <p:cNvPr id="524" name="Shape 524"/>
          <p:cNvSpPr txBox="1"/>
          <p:nvPr/>
        </p:nvSpPr>
        <p:spPr>
          <a:xfrm>
            <a:off x="1248637" y="3101625"/>
            <a:ext cx="6636300" cy="864600"/>
          </a:xfrm>
          <a:prstGeom prst="rect">
            <a:avLst/>
          </a:prstGeom>
          <a:solidFill>
            <a:srgbClr val="F3F3F3"/>
          </a:solidFill>
          <a:ln>
            <a:noFill/>
          </a:ln>
        </p:spPr>
        <p:txBody>
          <a:bodyPr anchorCtr="0" anchor="t" bIns="91425" lIns="91425" rIns="91425" tIns="91425">
            <a:noAutofit/>
          </a:bodyPr>
          <a:lstStyle/>
          <a:p>
            <a:pPr lvl="0">
              <a:spcBef>
                <a:spcPts val="0"/>
              </a:spcBef>
              <a:buNone/>
            </a:pPr>
            <a:r>
              <a:rPr lang="en">
                <a:latin typeface="Consolas"/>
                <a:ea typeface="Consolas"/>
                <a:cs typeface="Consolas"/>
                <a:sym typeface="Consolas"/>
              </a:rPr>
              <a:t>&lt;unittitle&gt;Johns Hopkins University library records&lt;/unittitle&gt;</a:t>
            </a:r>
          </a:p>
          <a:p>
            <a:pPr lvl="0">
              <a:spcBef>
                <a:spcPts val="0"/>
              </a:spcBef>
              <a:buNone/>
            </a:pPr>
            <a:r>
              <a:t/>
            </a:r>
            <a:endParaRPr>
              <a:latin typeface="Consolas"/>
              <a:ea typeface="Consolas"/>
              <a:cs typeface="Consolas"/>
              <a:sym typeface="Consolas"/>
            </a:endParaRPr>
          </a:p>
          <a:p>
            <a:pPr lvl="0">
              <a:spcBef>
                <a:spcPts val="0"/>
              </a:spcBef>
              <a:buNone/>
            </a:pPr>
            <a:r>
              <a:rPr lang="en">
                <a:latin typeface="Consolas"/>
                <a:ea typeface="Consolas"/>
                <a:cs typeface="Consolas"/>
                <a:sym typeface="Consolas"/>
              </a:rPr>
              <a:t>“Title”: “Johns Hopkins University library records”</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28" name="Shape 528"/>
        <p:cNvGrpSpPr/>
        <p:nvPr/>
      </p:nvGrpSpPr>
      <p:grpSpPr>
        <a:xfrm>
          <a:off x="0" y="0"/>
          <a:ext cx="0" cy="0"/>
          <a:chOff x="0" y="0"/>
          <a:chExt cx="0" cy="0"/>
        </a:xfrm>
      </p:grpSpPr>
      <p:sp>
        <p:nvSpPr>
          <p:cNvPr id="529" name="Shape 529"/>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533" name="Shape 533"/>
        <p:cNvGrpSpPr/>
        <p:nvPr/>
      </p:nvGrpSpPr>
      <p:grpSpPr>
        <a:xfrm>
          <a:off x="0" y="0"/>
          <a:ext cx="0" cy="0"/>
          <a:chOff x="0" y="0"/>
          <a:chExt cx="0" cy="0"/>
        </a:xfrm>
      </p:grpSpPr>
      <p:sp>
        <p:nvSpPr>
          <p:cNvPr id="534" name="Shape 534"/>
          <p:cNvSpPr txBox="1"/>
          <p:nvPr>
            <p:ph type="title"/>
          </p:nvPr>
        </p:nvSpPr>
        <p:spPr>
          <a:xfrm>
            <a:off x="406425" y="709200"/>
            <a:ext cx="8296800" cy="3605400"/>
          </a:xfrm>
          <a:prstGeom prst="rect">
            <a:avLst/>
          </a:prstGeom>
          <a:ln cap="flat" cmpd="sng" w="76200">
            <a:solidFill>
              <a:srgbClr val="FFFFFF"/>
            </a:solidFill>
            <a:prstDash val="dot"/>
            <a:round/>
            <a:headEnd len="med" w="med" type="none"/>
            <a:tailEnd len="med" w="med" type="none"/>
          </a:ln>
        </p:spPr>
        <p:txBody>
          <a:bodyPr anchorCtr="0" anchor="ctr" bIns="91425" lIns="91425" rIns="91425" tIns="91425">
            <a:noAutofit/>
          </a:bodyPr>
          <a:lstStyle/>
          <a:p>
            <a:pPr lvl="0">
              <a:spcBef>
                <a:spcPts val="0"/>
              </a:spcBef>
              <a:buNone/>
            </a:pPr>
            <a:r>
              <a:rPr lang="en" sz="6000">
                <a:solidFill>
                  <a:srgbClr val="FFFFFF"/>
                </a:solidFill>
              </a:rPr>
              <a:t>ArchivesSpace</a:t>
            </a:r>
          </a:p>
          <a:p>
            <a:pPr lvl="0" rtl="0">
              <a:spcBef>
                <a:spcPts val="0"/>
              </a:spcBef>
              <a:buNone/>
            </a:pPr>
            <a:r>
              <a:t/>
            </a:r>
            <a:endParaRPr sz="6000">
              <a:solidFill>
                <a:srgbClr val="FFFFFF"/>
              </a:solidFill>
            </a:endParaRPr>
          </a:p>
        </p:txBody>
      </p:sp>
      <p:sp>
        <p:nvSpPr>
          <p:cNvPr id="535" name="Shape 535"/>
          <p:cNvSpPr txBox="1"/>
          <p:nvPr/>
        </p:nvSpPr>
        <p:spPr>
          <a:xfrm>
            <a:off x="1545900" y="3225249"/>
            <a:ext cx="6052200" cy="654300"/>
          </a:xfrm>
          <a:prstGeom prst="rect">
            <a:avLst/>
          </a:prstGeom>
          <a:noFill/>
          <a:ln>
            <a:noFill/>
          </a:ln>
        </p:spPr>
        <p:txBody>
          <a:bodyPr anchorCtr="0" anchor="t" bIns="91425" lIns="91425" rIns="91425" tIns="91425">
            <a:noAutofit/>
          </a:bodyPr>
          <a:lstStyle/>
          <a:p>
            <a:pPr lvl="0" rtl="0" algn="ctr">
              <a:spcBef>
                <a:spcPts val="0"/>
              </a:spcBef>
              <a:buClr>
                <a:schemeClr val="dk2"/>
              </a:buClr>
              <a:buFont typeface="Arial"/>
              <a:buNone/>
            </a:pPr>
            <a:r>
              <a:rPr b="1" lang="en">
                <a:solidFill>
                  <a:schemeClr val="lt1"/>
                </a:solidFill>
                <a:latin typeface="Georgia"/>
                <a:ea typeface="Georgia"/>
                <a:cs typeface="Georgia"/>
                <a:sym typeface="Georgia"/>
              </a:rPr>
              <a:t>(I know, finally right?)</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541" name="Shape 541"/>
          <p:cNvSpPr txBox="1"/>
          <p:nvPr/>
        </p:nvSpPr>
        <p:spPr>
          <a:xfrm>
            <a:off x="348750" y="1027950"/>
            <a:ext cx="5084100" cy="3784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You’ve each been provided a test instance of ArchivesSpace by our gracious hosts at Lyrasis</a:t>
            </a:r>
          </a:p>
          <a:p>
            <a:pPr lvl="0" rtl="0">
              <a:lnSpc>
                <a:spcPct val="115000"/>
              </a:lnSpc>
              <a:spcBef>
                <a:spcPts val="0"/>
              </a:spcBef>
              <a:buNone/>
            </a:pPr>
            <a:r>
              <a:t/>
            </a:r>
            <a:endParaRPr>
              <a:solidFill>
                <a:schemeClr val="dk2"/>
              </a:solidFill>
              <a:latin typeface="Trebuchet MS"/>
              <a:ea typeface="Trebuchet MS"/>
              <a:cs typeface="Trebuchet MS"/>
              <a:sym typeface="Trebuchet MS"/>
            </a:endParaRPr>
          </a:p>
          <a:p>
            <a:pPr indent="-228600" lvl="0" marL="4572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The address of the </a:t>
            </a:r>
            <a:r>
              <a:rPr b="1" lang="en">
                <a:solidFill>
                  <a:schemeClr val="dk2"/>
                </a:solidFill>
                <a:latin typeface="Trebuchet MS"/>
                <a:ea typeface="Trebuchet MS"/>
                <a:cs typeface="Trebuchet MS"/>
                <a:sym typeface="Trebuchet MS"/>
              </a:rPr>
              <a:t>staff interface</a:t>
            </a:r>
            <a:r>
              <a:rPr lang="en">
                <a:solidFill>
                  <a:schemeClr val="dk2"/>
                </a:solidFill>
                <a:latin typeface="Trebuchet MS"/>
                <a:ea typeface="Trebuchet MS"/>
                <a:cs typeface="Trebuchet MS"/>
                <a:sym typeface="Trebuchet MS"/>
              </a:rPr>
              <a:t> of your instance is:</a:t>
            </a:r>
          </a:p>
          <a:p>
            <a:pPr indent="0" lvl="0" marL="457200" rtl="0">
              <a:lnSpc>
                <a:spcPct val="115000"/>
              </a:lnSpc>
              <a:spcBef>
                <a:spcPts val="0"/>
              </a:spcBef>
              <a:buNone/>
            </a:pPr>
            <a:r>
              <a:rPr lang="en" u="sng">
                <a:solidFill>
                  <a:schemeClr val="hlink"/>
                </a:solidFill>
                <a:latin typeface="Trebuchet MS"/>
                <a:ea typeface="Trebuchet MS"/>
                <a:cs typeface="Trebuchet MS"/>
                <a:sym typeface="Trebuchet MS"/>
                <a:hlinkClick r:id="rId3"/>
              </a:rPr>
              <a:t>https://ws</a:t>
            </a:r>
            <a:r>
              <a:rPr lang="en" u="sng">
                <a:solidFill>
                  <a:schemeClr val="hlink"/>
                </a:solidFill>
                <a:highlight>
                  <a:srgbClr val="D0E0E3"/>
                </a:highlight>
                <a:latin typeface="Consolas"/>
                <a:ea typeface="Consolas"/>
                <a:cs typeface="Consolas"/>
                <a:sym typeface="Consolas"/>
                <a:hlinkClick r:id="rId4"/>
              </a:rPr>
              <a:t>[your#]</a:t>
            </a:r>
            <a:r>
              <a:rPr lang="en" u="sng">
                <a:solidFill>
                  <a:schemeClr val="hlink"/>
                </a:solidFill>
                <a:latin typeface="Trebuchet MS"/>
                <a:ea typeface="Trebuchet MS"/>
                <a:cs typeface="Trebuchet MS"/>
                <a:sym typeface="Trebuchet MS"/>
                <a:hlinkClick r:id="rId5"/>
              </a:rPr>
              <a:t>.lyrasistechnology.org/</a:t>
            </a:r>
          </a:p>
          <a:p>
            <a:pPr indent="0" lvl="0" marL="457200" rtl="0">
              <a:lnSpc>
                <a:spcPct val="115000"/>
              </a:lnSpc>
              <a:spcBef>
                <a:spcPts val="0"/>
              </a:spcBef>
              <a:buNone/>
            </a:pPr>
            <a:r>
              <a:t/>
            </a:r>
            <a:endParaRPr>
              <a:solidFill>
                <a:schemeClr val="dk2"/>
              </a:solidFill>
              <a:latin typeface="Trebuchet MS"/>
              <a:ea typeface="Trebuchet MS"/>
              <a:cs typeface="Trebuchet MS"/>
              <a:sym typeface="Trebuchet MS"/>
            </a:endParaRPr>
          </a:p>
          <a:p>
            <a:pPr indent="-228600" lvl="0" marL="4572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The address of the </a:t>
            </a:r>
            <a:r>
              <a:rPr b="1" lang="en">
                <a:solidFill>
                  <a:schemeClr val="dk2"/>
                </a:solidFill>
                <a:latin typeface="Trebuchet MS"/>
                <a:ea typeface="Trebuchet MS"/>
                <a:cs typeface="Trebuchet MS"/>
                <a:sym typeface="Trebuchet MS"/>
              </a:rPr>
              <a:t>API</a:t>
            </a:r>
            <a:r>
              <a:rPr lang="en">
                <a:solidFill>
                  <a:schemeClr val="dk2"/>
                </a:solidFill>
                <a:latin typeface="Trebuchet MS"/>
                <a:ea typeface="Trebuchet MS"/>
                <a:cs typeface="Trebuchet MS"/>
                <a:sym typeface="Trebuchet MS"/>
              </a:rPr>
              <a:t> of your instance is:</a:t>
            </a:r>
          </a:p>
          <a:p>
            <a:pPr indent="0" lvl="0" marL="457200" rtl="0">
              <a:lnSpc>
                <a:spcPct val="115000"/>
              </a:lnSpc>
              <a:spcBef>
                <a:spcPts val="0"/>
              </a:spcBef>
              <a:buNone/>
            </a:pPr>
            <a:r>
              <a:rPr lang="en" u="sng">
                <a:solidFill>
                  <a:schemeClr val="hlink"/>
                </a:solidFill>
                <a:latin typeface="Trebuchet MS"/>
                <a:ea typeface="Trebuchet MS"/>
                <a:cs typeface="Trebuchet MS"/>
                <a:sym typeface="Trebuchet MS"/>
                <a:hlinkClick r:id="rId6"/>
              </a:rPr>
              <a:t>https://ws</a:t>
            </a:r>
            <a:r>
              <a:rPr lang="en" u="sng">
                <a:solidFill>
                  <a:schemeClr val="hlink"/>
                </a:solidFill>
                <a:highlight>
                  <a:srgbClr val="D0E0E3"/>
                </a:highlight>
                <a:latin typeface="Consolas"/>
                <a:ea typeface="Consolas"/>
                <a:cs typeface="Consolas"/>
                <a:sym typeface="Consolas"/>
                <a:hlinkClick r:id="rId7"/>
              </a:rPr>
              <a:t>[your#]</a:t>
            </a:r>
            <a:r>
              <a:rPr lang="en" u="sng">
                <a:solidFill>
                  <a:schemeClr val="hlink"/>
                </a:solidFill>
                <a:latin typeface="Trebuchet MS"/>
                <a:ea typeface="Trebuchet MS"/>
                <a:cs typeface="Trebuchet MS"/>
                <a:sym typeface="Trebuchet MS"/>
                <a:hlinkClick r:id="rId8"/>
              </a:rPr>
              <a:t>.lyrasistechnology.org/api</a:t>
            </a:r>
          </a:p>
          <a:p>
            <a:pPr indent="0" lvl="0" marL="457200" rtl="0">
              <a:lnSpc>
                <a:spcPct val="115000"/>
              </a:lnSpc>
              <a:spcBef>
                <a:spcPts val="0"/>
              </a:spcBef>
              <a:buNone/>
            </a:pPr>
            <a:r>
              <a:t/>
            </a:r>
            <a:endParaRPr>
              <a:solidFill>
                <a:schemeClr val="dk2"/>
              </a:solidFill>
              <a:latin typeface="Trebuchet MS"/>
              <a:ea typeface="Trebuchet MS"/>
              <a:cs typeface="Trebuchet MS"/>
              <a:sym typeface="Trebuchet MS"/>
            </a:endParaRPr>
          </a:p>
          <a:p>
            <a:pPr indent="-228600" lvl="0" marL="4572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Go check out the </a:t>
            </a:r>
            <a:r>
              <a:rPr b="1" lang="en">
                <a:solidFill>
                  <a:schemeClr val="dk2"/>
                </a:solidFill>
                <a:latin typeface="Trebuchet MS"/>
                <a:ea typeface="Trebuchet MS"/>
                <a:cs typeface="Trebuchet MS"/>
                <a:sym typeface="Trebuchet MS"/>
              </a:rPr>
              <a:t>staff interface</a:t>
            </a:r>
            <a:r>
              <a:rPr lang="en">
                <a:solidFill>
                  <a:schemeClr val="dk2"/>
                </a:solidFill>
                <a:latin typeface="Trebuchet MS"/>
                <a:ea typeface="Trebuchet MS"/>
                <a:cs typeface="Trebuchet MS"/>
                <a:sym typeface="Trebuchet MS"/>
              </a:rPr>
              <a:t> now!</a:t>
            </a:r>
          </a:p>
          <a:p>
            <a:pPr indent="0" lvl="0" marL="457200" rtl="0">
              <a:lnSpc>
                <a:spcPct val="115000"/>
              </a:lnSpc>
              <a:spcBef>
                <a:spcPts val="0"/>
              </a:spcBef>
              <a:buNone/>
            </a:pPr>
            <a:r>
              <a:rPr lang="en">
                <a:solidFill>
                  <a:schemeClr val="dk2"/>
                </a:solidFill>
                <a:latin typeface="Trebuchet MS"/>
                <a:ea typeface="Trebuchet MS"/>
                <a:cs typeface="Trebuchet MS"/>
                <a:sym typeface="Trebuchet MS"/>
              </a:rPr>
              <a:t>username: admin</a:t>
            </a:r>
          </a:p>
          <a:p>
            <a:pPr indent="0" lvl="0" marL="457200" rtl="0">
              <a:lnSpc>
                <a:spcPct val="115000"/>
              </a:lnSpc>
              <a:spcBef>
                <a:spcPts val="0"/>
              </a:spcBef>
              <a:buNone/>
            </a:pPr>
            <a:r>
              <a:rPr lang="en">
                <a:solidFill>
                  <a:schemeClr val="dk2"/>
                </a:solidFill>
                <a:latin typeface="Trebuchet MS"/>
                <a:ea typeface="Trebuchet MS"/>
                <a:cs typeface="Trebuchet MS"/>
                <a:sym typeface="Trebuchet MS"/>
              </a:rPr>
              <a:t>password: admin</a:t>
            </a:r>
          </a:p>
          <a:p>
            <a:pPr lvl="0" rtl="0">
              <a:lnSpc>
                <a:spcPct val="115000"/>
              </a:lnSpc>
              <a:spcBef>
                <a:spcPts val="0"/>
              </a:spcBef>
              <a:buNone/>
            </a:pPr>
            <a:r>
              <a:t/>
            </a:r>
            <a:endParaRPr>
              <a:solidFill>
                <a:schemeClr val="dk2"/>
              </a:solidFill>
              <a:latin typeface="Trebuchet MS"/>
              <a:ea typeface="Trebuchet MS"/>
              <a:cs typeface="Trebuchet MS"/>
              <a:sym typeface="Trebuchet MS"/>
            </a:endParaRPr>
          </a:p>
          <a:p>
            <a:pPr indent="-228600" lvl="0" marL="4572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Your number can be found on a post-it at your seat!</a:t>
            </a:r>
          </a:p>
        </p:txBody>
      </p:sp>
      <p:pic>
        <p:nvPicPr>
          <p:cNvPr descr="Fullscreen_7_23_17__9_39_AM.png" id="542" name="Shape 542"/>
          <p:cNvPicPr preferRelativeResize="0"/>
          <p:nvPr/>
        </p:nvPicPr>
        <p:blipFill>
          <a:blip r:embed="rId9">
            <a:alphaModFix/>
          </a:blip>
          <a:stretch>
            <a:fillRect/>
          </a:stretch>
        </p:blipFill>
        <p:spPr>
          <a:xfrm>
            <a:off x="5246075" y="1820550"/>
            <a:ext cx="7678602" cy="24576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 The Scenario</a:t>
            </a:r>
          </a:p>
        </p:txBody>
      </p:sp>
      <p:sp>
        <p:nvSpPr>
          <p:cNvPr id="548" name="Shape 548"/>
          <p:cNvSpPr txBox="1"/>
          <p:nvPr/>
        </p:nvSpPr>
        <p:spPr>
          <a:xfrm>
            <a:off x="348750" y="1027950"/>
            <a:ext cx="8446500" cy="37842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latin typeface="Trebuchet MS"/>
                <a:ea typeface="Trebuchet MS"/>
                <a:cs typeface="Trebuchet MS"/>
                <a:sym typeface="Trebuchet MS"/>
              </a:rPr>
              <a:t>Scenario: You have successfully migrated into -- or have begun to use -- an instance of ASpace at your institution, </a:t>
            </a:r>
            <a:r>
              <a:rPr lang="en">
                <a:latin typeface="Trebuchet MS"/>
                <a:ea typeface="Trebuchet MS"/>
                <a:cs typeface="Trebuchet MS"/>
                <a:sym typeface="Trebuchet MS"/>
              </a:rPr>
              <a:t>but…</a:t>
            </a:r>
          </a:p>
          <a:p>
            <a:pPr lvl="0" rt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There’s all this new functionality, what do I do with it?</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don’t have barcodes for my containers, or I have faux codes</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 have barcodes, but they’re not in ArchivesSpace.  How do I get them in without ruining a student worker’s semester?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are new fields where there were no fields before</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I’d love to use URIs for Agents, but that’s a lot of work</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BARCODES, again with the barcodes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We didn’t use Archivists’ Toolkit for accessions, how do I get them in now?</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Suppressing and unsuppressing, publishing and unpublishing, and how do I publish everything but not </a:t>
            </a:r>
            <a:r>
              <a:rPr i="1" lang="en">
                <a:latin typeface="Trebuchet MS"/>
                <a:ea typeface="Trebuchet MS"/>
                <a:cs typeface="Trebuchet MS"/>
                <a:sym typeface="Trebuchet MS"/>
              </a:rPr>
              <a:t>those </a:t>
            </a:r>
            <a:r>
              <a:rPr lang="en">
                <a:latin typeface="Trebuchet MS"/>
                <a:ea typeface="Trebuchet MS"/>
                <a:cs typeface="Trebuchet MS"/>
                <a:sym typeface="Trebuchet MS"/>
              </a:rPr>
              <a:t>things?</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As some of you know, it’s a huge undertaking and you might have dozens/hundreds/thousands of old and new problems.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does API stand for?</a:t>
            </a:r>
          </a:p>
        </p:txBody>
      </p:sp>
      <p:sp>
        <p:nvSpPr>
          <p:cNvPr id="112" name="Shape 112"/>
          <p:cNvSpPr txBox="1"/>
          <p:nvPr/>
        </p:nvSpPr>
        <p:spPr>
          <a:xfrm>
            <a:off x="370725" y="1297450"/>
            <a:ext cx="8248200" cy="3257100"/>
          </a:xfrm>
          <a:prstGeom prst="rect">
            <a:avLst/>
          </a:prstGeom>
          <a:noFill/>
          <a:ln>
            <a:noFill/>
          </a:ln>
        </p:spPr>
        <p:txBody>
          <a:bodyPr anchorCtr="0" anchor="t" bIns="91425" lIns="91425" rIns="91425" tIns="91425">
            <a:noAutofit/>
          </a:bodyPr>
          <a:lstStyle/>
          <a:p>
            <a:pPr lvl="0">
              <a:spcBef>
                <a:spcPts val="0"/>
              </a:spcBef>
              <a:buNone/>
            </a:pPr>
            <a:r>
              <a:rPr b="1" lang="en" sz="3000">
                <a:latin typeface="Trebuchet MS"/>
                <a:ea typeface="Trebuchet MS"/>
                <a:cs typeface="Trebuchet MS"/>
                <a:sym typeface="Trebuchet MS"/>
              </a:rPr>
              <a:t>A</a:t>
            </a:r>
            <a:r>
              <a:rPr lang="en" sz="1800">
                <a:latin typeface="Trebuchet MS"/>
                <a:ea typeface="Trebuchet MS"/>
                <a:cs typeface="Trebuchet MS"/>
                <a:sym typeface="Trebuchet MS"/>
              </a:rPr>
              <a:t>pplication</a:t>
            </a:r>
          </a:p>
          <a:p>
            <a:pPr lvl="0">
              <a:spcBef>
                <a:spcPts val="0"/>
              </a:spcBef>
              <a:buNone/>
            </a:pPr>
            <a:r>
              <a:rPr lang="en" sz="1800">
                <a:latin typeface="Trebuchet MS"/>
                <a:ea typeface="Trebuchet MS"/>
                <a:cs typeface="Trebuchet MS"/>
                <a:sym typeface="Trebuchet MS"/>
              </a:rPr>
              <a:t>	As in a computer application, like Word or Chrome</a:t>
            </a:r>
          </a:p>
          <a:p>
            <a:pPr lvl="0">
              <a:spcBef>
                <a:spcPts val="0"/>
              </a:spcBef>
              <a:buNone/>
            </a:pPr>
            <a:r>
              <a:rPr b="1" lang="en" sz="3000">
                <a:latin typeface="Trebuchet MS"/>
                <a:ea typeface="Trebuchet MS"/>
                <a:cs typeface="Trebuchet MS"/>
                <a:sym typeface="Trebuchet MS"/>
              </a:rPr>
              <a:t>P</a:t>
            </a:r>
            <a:r>
              <a:rPr lang="en" sz="1800">
                <a:latin typeface="Trebuchet MS"/>
                <a:ea typeface="Trebuchet MS"/>
                <a:cs typeface="Trebuchet MS"/>
                <a:sym typeface="Trebuchet MS"/>
              </a:rPr>
              <a:t>rogramming</a:t>
            </a:r>
          </a:p>
          <a:p>
            <a:pPr indent="0" lvl="0" marL="457200">
              <a:spcBef>
                <a:spcPts val="0"/>
              </a:spcBef>
              <a:buNone/>
            </a:pPr>
            <a:r>
              <a:rPr lang="en" sz="1800">
                <a:latin typeface="Trebuchet MS"/>
                <a:ea typeface="Trebuchet MS"/>
                <a:cs typeface="Trebuchet MS"/>
                <a:sym typeface="Trebuchet MS"/>
              </a:rPr>
              <a:t>As in computer “programming,” or taking steps to make a computer do something you want it to do</a:t>
            </a:r>
          </a:p>
          <a:p>
            <a:pPr lvl="0">
              <a:spcBef>
                <a:spcPts val="0"/>
              </a:spcBef>
              <a:buNone/>
            </a:pPr>
            <a:r>
              <a:rPr b="1" lang="en" sz="3000">
                <a:latin typeface="Trebuchet MS"/>
                <a:ea typeface="Trebuchet MS"/>
                <a:cs typeface="Trebuchet MS"/>
                <a:sym typeface="Trebuchet MS"/>
              </a:rPr>
              <a:t>I</a:t>
            </a:r>
            <a:r>
              <a:rPr lang="en" sz="1800">
                <a:latin typeface="Trebuchet MS"/>
                <a:ea typeface="Trebuchet MS"/>
                <a:cs typeface="Trebuchet MS"/>
                <a:sym typeface="Trebuchet MS"/>
              </a:rPr>
              <a:t>nterface</a:t>
            </a:r>
          </a:p>
          <a:p>
            <a:pPr lvl="0">
              <a:spcBef>
                <a:spcPts val="0"/>
              </a:spcBef>
              <a:buNone/>
            </a:pPr>
            <a:r>
              <a:rPr lang="en" sz="1800">
                <a:latin typeface="Trebuchet MS"/>
                <a:ea typeface="Trebuchet MS"/>
                <a:cs typeface="Trebuchet MS"/>
                <a:sym typeface="Trebuchet MS"/>
              </a:rPr>
              <a:t>	As in the the place where two systems meet</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 The Scenario</a:t>
            </a:r>
          </a:p>
        </p:txBody>
      </p:sp>
      <p:sp>
        <p:nvSpPr>
          <p:cNvPr id="554" name="Shape 554"/>
          <p:cNvSpPr txBox="1"/>
          <p:nvPr/>
        </p:nvSpPr>
        <p:spPr>
          <a:xfrm>
            <a:off x="3487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We don’t have </a:t>
            </a:r>
            <a:r>
              <a:rPr b="1" lang="en">
                <a:latin typeface="Trebuchet MS"/>
                <a:ea typeface="Trebuchet MS"/>
                <a:cs typeface="Trebuchet MS"/>
                <a:sym typeface="Trebuchet MS"/>
              </a:rPr>
              <a:t>container profiles</a:t>
            </a:r>
            <a:r>
              <a:rPr lang="en">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
        <p:nvSpPr>
          <p:cNvPr id="555" name="Shape 555"/>
          <p:cNvSpPr txBox="1"/>
          <p:nvPr/>
        </p:nvSpPr>
        <p:spPr>
          <a:xfrm>
            <a:off x="489125" y="3159200"/>
            <a:ext cx="8229600" cy="1848900"/>
          </a:xfrm>
          <a:prstGeom prst="rect">
            <a:avLst/>
          </a:prstGeom>
          <a:solidFill>
            <a:srgbClr val="CFE2F3"/>
          </a:solidFill>
          <a:ln>
            <a:noFill/>
          </a:ln>
        </p:spPr>
        <p:txBody>
          <a:bodyPr anchorCtr="0" anchor="t" bIns="91425" lIns="91425" rIns="91425" tIns="91425">
            <a:noAutofit/>
          </a:bodyPr>
          <a:lstStyle/>
          <a:p>
            <a:pPr lvl="0" rtl="0">
              <a:spcBef>
                <a:spcPts val="0"/>
              </a:spcBef>
              <a:buNone/>
            </a:pPr>
            <a:r>
              <a:rPr b="1" lang="en" sz="1200">
                <a:latin typeface="Trebuchet MS"/>
                <a:ea typeface="Trebuchet MS"/>
                <a:cs typeface="Trebuchet MS"/>
                <a:sym typeface="Trebuchet MS"/>
              </a:rPr>
              <a:t>Extra archivisty sidebar</a:t>
            </a:r>
          </a:p>
          <a:p>
            <a:pPr lvl="0" rtl="0">
              <a:spcBef>
                <a:spcPts val="0"/>
              </a:spcBef>
              <a:buNone/>
            </a:pPr>
            <a:r>
              <a:t/>
            </a:r>
            <a:endParaRPr b="1" sz="1200">
              <a:latin typeface="Trebuchet MS"/>
              <a:ea typeface="Trebuchet MS"/>
              <a:cs typeface="Trebuchet MS"/>
              <a:sym typeface="Trebuchet MS"/>
            </a:endParaRPr>
          </a:p>
          <a:p>
            <a:pPr indent="-304800" lvl="0" marL="457200" rtl="0">
              <a:spcBef>
                <a:spcPts val="0"/>
              </a:spcBef>
              <a:buSzPct val="100000"/>
              <a:buFont typeface="Trebuchet MS"/>
              <a:buChar char="●"/>
            </a:pPr>
            <a:r>
              <a:rPr lang="en" sz="1200">
                <a:latin typeface="Trebuchet MS"/>
                <a:ea typeface="Trebuchet MS"/>
                <a:cs typeface="Trebuchet MS"/>
                <a:sym typeface="Trebuchet MS"/>
              </a:rPr>
              <a:t>These are, in fact, all problems we’ve addressed (or are addressing) at Johns Hopkins.  And this is exactly how we did (or will be) solving these issues.</a:t>
            </a:r>
          </a:p>
          <a:p>
            <a:pPr indent="-304800" lvl="0" marL="457200" rtl="0">
              <a:spcBef>
                <a:spcPts val="0"/>
              </a:spcBef>
              <a:buSzPct val="100000"/>
              <a:buChar char="●"/>
            </a:pPr>
            <a:r>
              <a:rPr lang="en" sz="1200">
                <a:latin typeface="Trebuchet MS"/>
                <a:ea typeface="Trebuchet MS"/>
                <a:cs typeface="Trebuchet MS"/>
                <a:sym typeface="Trebuchet MS"/>
              </a:rPr>
              <a:t>If you switch out </a:t>
            </a:r>
            <a:r>
              <a:rPr b="1" lang="en" sz="1200">
                <a:latin typeface="Trebuchet MS"/>
                <a:ea typeface="Trebuchet MS"/>
                <a:cs typeface="Trebuchet MS"/>
                <a:sym typeface="Trebuchet MS"/>
              </a:rPr>
              <a:t>"container profiles"</a:t>
            </a:r>
            <a:r>
              <a:rPr lang="en" sz="1200">
                <a:latin typeface="Trebuchet MS"/>
                <a:ea typeface="Trebuchet MS"/>
                <a:cs typeface="Trebuchet MS"/>
                <a:sym typeface="Trebuchet MS"/>
              </a:rPr>
              <a:t> for </a:t>
            </a:r>
            <a:r>
              <a:rPr b="1" lang="en" sz="1200">
                <a:latin typeface="Trebuchet MS"/>
                <a:ea typeface="Trebuchet MS"/>
                <a:cs typeface="Trebuchet MS"/>
                <a:sym typeface="Trebuchet MS"/>
              </a:rPr>
              <a:t>"agent records"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"subject headings"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“digital objects,”</a:t>
            </a:r>
            <a:r>
              <a:rPr lang="en" sz="1200">
                <a:latin typeface="Trebuchet MS"/>
                <a:ea typeface="Trebuchet MS"/>
                <a:cs typeface="Trebuchet MS"/>
                <a:sym typeface="Trebuchet MS"/>
              </a:rPr>
              <a:t> the steps are similar and will likely transfer.  Namely:</a:t>
            </a:r>
          </a:p>
          <a:p>
            <a:pPr indent="-304800" lvl="1" marL="914400" rtl="0">
              <a:spcBef>
                <a:spcPts val="0"/>
              </a:spcBef>
              <a:buSzPct val="100000"/>
              <a:buFont typeface="Trebuchet MS"/>
              <a:buChar char="○"/>
            </a:pPr>
            <a:r>
              <a:rPr lang="en" sz="1200">
                <a:latin typeface="Trebuchet MS"/>
                <a:ea typeface="Trebuchet MS"/>
                <a:cs typeface="Trebuchet MS"/>
                <a:sym typeface="Trebuchet MS"/>
              </a:rPr>
              <a:t>Create new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Modify existing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Link records</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561" name="Shape 561"/>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562" name="Shape 562"/>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563" name="Shape 563"/>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4" name="Shape 564"/>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5" name="Shape 565"/>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6" name="Shape 566"/>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600"/>
              <a:t>Want to be here</a:t>
            </a:r>
          </a:p>
        </p:txBody>
      </p:sp>
      <p:sp>
        <p:nvSpPr>
          <p:cNvPr id="567" name="Shape 567"/>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Shape 572"/>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573" name="Shape 573"/>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574" name="Shape 574"/>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575" name="Shape 575"/>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6" name="Shape 576"/>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7" name="Shape 577"/>
          <p:cNvSpPr/>
          <p:nvPr/>
        </p:nvSpPr>
        <p:spPr>
          <a:xfrm>
            <a:off x="942250"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8" name="Shape 578"/>
          <p:cNvSpPr txBox="1"/>
          <p:nvPr/>
        </p:nvSpPr>
        <p:spPr>
          <a:xfrm>
            <a:off x="971575"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Start</a:t>
            </a:r>
            <a:r>
              <a:rPr b="1" lang="en" sz="1800"/>
              <a:t> here</a:t>
            </a:r>
          </a:p>
        </p:txBody>
      </p:sp>
      <p:sp>
        <p:nvSpPr>
          <p:cNvPr id="579" name="Shape 579"/>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583" name="Shape 583"/>
        <p:cNvGrpSpPr/>
        <p:nvPr/>
      </p:nvGrpSpPr>
      <p:grpSpPr>
        <a:xfrm>
          <a:off x="0" y="0"/>
          <a:ext cx="0" cy="0"/>
          <a:chOff x="0" y="0"/>
          <a:chExt cx="0" cy="0"/>
        </a:xfrm>
      </p:grpSpPr>
      <p:sp>
        <p:nvSpPr>
          <p:cNvPr id="584" name="Shape 58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Authenticate and GET -</a:t>
            </a:r>
            <a:r>
              <a:rPr lang="en">
                <a:solidFill>
                  <a:srgbClr val="FFFFFF"/>
                </a:solidFill>
              </a:rPr>
              <a:t> AS with GUI</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pic>
        <p:nvPicPr>
          <p:cNvPr descr="auth.png" id="589" name="Shape 589"/>
          <p:cNvPicPr preferRelativeResize="0"/>
          <p:nvPr/>
        </p:nvPicPr>
        <p:blipFill>
          <a:blip r:embed="rId3">
            <a:alphaModFix/>
          </a:blip>
          <a:stretch>
            <a:fillRect/>
          </a:stretch>
        </p:blipFill>
        <p:spPr>
          <a:xfrm>
            <a:off x="321538" y="1440350"/>
            <a:ext cx="8484123" cy="5143499"/>
          </a:xfrm>
          <a:prstGeom prst="rect">
            <a:avLst/>
          </a:prstGeom>
          <a:noFill/>
          <a:ln>
            <a:noFill/>
          </a:ln>
        </p:spPr>
      </p:pic>
      <p:sp>
        <p:nvSpPr>
          <p:cNvPr id="590" name="Shape 590"/>
          <p:cNvSpPr txBox="1"/>
          <p:nvPr/>
        </p:nvSpPr>
        <p:spPr>
          <a:xfrm>
            <a:off x="284250" y="3749150"/>
            <a:ext cx="8520600" cy="1394400"/>
          </a:xfrm>
          <a:prstGeom prst="rect">
            <a:avLst/>
          </a:prstGeom>
          <a:solidFill>
            <a:srgbClr val="FFFFFF"/>
          </a:solidFill>
          <a:ln>
            <a:noFill/>
          </a:ln>
        </p:spPr>
        <p:txBody>
          <a:bodyPr anchorCtr="0" anchor="t" bIns="91425" lIns="91425" rIns="91425" tIns="91425">
            <a:noAutofit/>
          </a:bodyPr>
          <a:lstStyle/>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4"/>
              </a:rPr>
              <a:t>https://ws</a:t>
            </a:r>
            <a:r>
              <a:rPr lang="en" sz="1800" u="sng">
                <a:solidFill>
                  <a:schemeClr val="hlink"/>
                </a:solidFill>
                <a:highlight>
                  <a:srgbClr val="D0E0E3"/>
                </a:highlight>
                <a:latin typeface="Consolas"/>
                <a:ea typeface="Consolas"/>
                <a:cs typeface="Consolas"/>
                <a:sym typeface="Consolas"/>
                <a:hlinkClick r:id="rId5"/>
              </a:rPr>
              <a:t>[your#]</a:t>
            </a:r>
            <a:r>
              <a:rPr lang="en" sz="1800" u="sng">
                <a:solidFill>
                  <a:schemeClr val="hlink"/>
                </a:solidFill>
                <a:latin typeface="Trebuchet MS"/>
                <a:ea typeface="Trebuchet MS"/>
                <a:cs typeface="Trebuchet MS"/>
                <a:sym typeface="Trebuchet MS"/>
                <a:hlinkClick r:id="rId6"/>
              </a:rPr>
              <a:t>.lyrasistechnology.org/api</a:t>
            </a:r>
            <a:r>
              <a:rPr lang="en" sz="1800" u="sng">
                <a:solidFill>
                  <a:schemeClr val="hlink"/>
                </a:solidFill>
                <a:latin typeface="Trebuchet MS"/>
                <a:ea typeface="Trebuchet MS"/>
                <a:cs typeface="Trebuchet MS"/>
                <a:sym typeface="Trebuchet MS"/>
                <a:hlinkClick r:id="rId7"/>
              </a:rPr>
              <a:t>/users/admin/login</a:t>
            </a:r>
          </a:p>
          <a:p>
            <a:pPr lvl="0" rtl="0" algn="ctr">
              <a:lnSpc>
                <a:spcPct val="115000"/>
              </a:lnSpc>
              <a:spcBef>
                <a:spcPts val="0"/>
              </a:spcBef>
              <a:buClr>
                <a:schemeClr val="dk2"/>
              </a:buClr>
              <a:buFont typeface="Arial"/>
              <a:buNone/>
            </a:pPr>
            <a:r>
              <a:t/>
            </a:r>
            <a:endParaRPr sz="1800">
              <a:latin typeface="Trebuchet MS"/>
              <a:ea typeface="Trebuchet MS"/>
              <a:cs typeface="Trebuchet MS"/>
              <a:sym typeface="Trebuchet MS"/>
            </a:endParaRPr>
          </a:p>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password: admin</a:t>
            </a:r>
          </a:p>
          <a:p>
            <a:pPr lvl="0" rtl="0">
              <a:spcBef>
                <a:spcPts val="0"/>
              </a:spcBef>
              <a:buNone/>
            </a:pPr>
            <a:r>
              <a:t/>
            </a:r>
            <a:endParaRPr/>
          </a:p>
        </p:txBody>
      </p:sp>
      <p:sp>
        <p:nvSpPr>
          <p:cNvPr id="591" name="Shape 591"/>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Authenticate to</a:t>
            </a:r>
            <a:r>
              <a:rPr lang="en">
                <a:solidFill>
                  <a:srgbClr val="FFFFFF"/>
                </a:solidFill>
              </a:rPr>
              <a:t> AS with GUI</a:t>
            </a:r>
          </a:p>
        </p:txBody>
      </p:sp>
      <p:sp>
        <p:nvSpPr>
          <p:cNvPr id="592" name="Shape 592"/>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let’s do that and try a GET first:</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chemeClr val="lt1"/>
                </a:solidFill>
                <a:latin typeface="Georgia"/>
                <a:ea typeface="Georgia"/>
                <a:cs typeface="Georgia"/>
                <a:sym typeface="Georgia"/>
              </a:rPr>
              <a:t>Authenticate to AS with GUI</a:t>
            </a:r>
          </a:p>
          <a:p>
            <a:pPr lvl="0">
              <a:spcBef>
                <a:spcPts val="0"/>
              </a:spcBef>
              <a:buClr>
                <a:schemeClr val="dk2"/>
              </a:buClr>
              <a:buSzPct val="36666"/>
              <a:buFont typeface="Arial"/>
              <a:buNone/>
            </a:pPr>
            <a:r>
              <a:t/>
            </a:r>
            <a:endParaRPr>
              <a:solidFill>
                <a:schemeClr val="lt1"/>
              </a:solidFill>
              <a:latin typeface="Georgia"/>
              <a:ea typeface="Georgia"/>
              <a:cs typeface="Georgia"/>
              <a:sym typeface="Georgia"/>
            </a:endParaRPr>
          </a:p>
          <a:p>
            <a:pPr lvl="0" rtl="0">
              <a:spcBef>
                <a:spcPts val="0"/>
              </a:spcBef>
              <a:buNone/>
            </a:pPr>
            <a:r>
              <a:t/>
            </a:r>
            <a:endParaRPr>
              <a:solidFill>
                <a:srgbClr val="FFFFFF"/>
              </a:solidFill>
              <a:latin typeface="Georgia"/>
              <a:ea typeface="Georgia"/>
              <a:cs typeface="Georgia"/>
              <a:sym typeface="Georgia"/>
            </a:endParaRPr>
          </a:p>
        </p:txBody>
      </p:sp>
      <p:pic>
        <p:nvPicPr>
          <p:cNvPr descr="session.png" id="598" name="Shape 598"/>
          <p:cNvPicPr preferRelativeResize="0"/>
          <p:nvPr/>
        </p:nvPicPr>
        <p:blipFill>
          <a:blip r:embed="rId3">
            <a:alphaModFix/>
          </a:blip>
          <a:stretch>
            <a:fillRect/>
          </a:stretch>
        </p:blipFill>
        <p:spPr>
          <a:xfrm>
            <a:off x="474025" y="1055300"/>
            <a:ext cx="8179149" cy="49586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pic>
        <p:nvPicPr>
          <p:cNvPr descr="getResource.png" id="603" name="Shape 603"/>
          <p:cNvPicPr preferRelativeResize="0"/>
          <p:nvPr/>
        </p:nvPicPr>
        <p:blipFill>
          <a:blip r:embed="rId4">
            <a:alphaModFix/>
          </a:blip>
          <a:stretch>
            <a:fillRect/>
          </a:stretch>
        </p:blipFill>
        <p:spPr>
          <a:xfrm>
            <a:off x="741925" y="974975"/>
            <a:ext cx="7660148" cy="4643975"/>
          </a:xfrm>
          <a:prstGeom prst="rect">
            <a:avLst/>
          </a:prstGeom>
          <a:noFill/>
          <a:ln>
            <a:noFill/>
          </a:ln>
        </p:spPr>
      </p:pic>
      <p:sp>
        <p:nvSpPr>
          <p:cNvPr id="604" name="Shape 60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Clr>
                <a:schemeClr val="dk2"/>
              </a:buClr>
              <a:buSzPct val="36666"/>
              <a:buFont typeface="Arial"/>
              <a:buNone/>
            </a:pPr>
            <a:r>
              <a:rPr lang="en">
                <a:solidFill>
                  <a:schemeClr val="lt1"/>
                </a:solidFill>
                <a:latin typeface="Georgia"/>
                <a:ea typeface="Georgia"/>
                <a:cs typeface="Georgia"/>
                <a:sym typeface="Georgia"/>
              </a:rPr>
              <a:t>GET from AS with GUI</a:t>
            </a:r>
          </a:p>
          <a:p>
            <a:pPr lvl="0" rtl="0">
              <a:spcBef>
                <a:spcPts val="0"/>
              </a:spcBef>
              <a:buNone/>
            </a:pPr>
            <a:r>
              <a:t/>
            </a:r>
            <a:endParaRPr>
              <a:solidFill>
                <a:srgbClr val="FFFFFF"/>
              </a:solidFill>
              <a:latin typeface="Georgia"/>
              <a:ea typeface="Georgia"/>
              <a:cs typeface="Georgia"/>
              <a:sym typeface="Georgia"/>
            </a:endParaRPr>
          </a:p>
        </p:txBody>
      </p:sp>
      <p:sp>
        <p:nvSpPr>
          <p:cNvPr id="605" name="Shape 605"/>
          <p:cNvSpPr txBox="1"/>
          <p:nvPr/>
        </p:nvSpPr>
        <p:spPr>
          <a:xfrm>
            <a:off x="448650" y="3753300"/>
            <a:ext cx="8246700" cy="1390200"/>
          </a:xfrm>
          <a:prstGeom prst="rect">
            <a:avLst/>
          </a:prstGeom>
          <a:solidFill>
            <a:srgbClr val="FFFFFF"/>
          </a:solid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Key: X-ArchivesSpace-Session</a:t>
            </a:r>
          </a:p>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5"/>
              </a:rPr>
              <a:t>https://ws</a:t>
            </a:r>
            <a:r>
              <a:rPr lang="en" sz="1800" u="sng">
                <a:solidFill>
                  <a:schemeClr val="hlink"/>
                </a:solidFill>
                <a:highlight>
                  <a:srgbClr val="D0E0E3"/>
                </a:highlight>
                <a:latin typeface="Consolas"/>
                <a:ea typeface="Consolas"/>
                <a:cs typeface="Consolas"/>
                <a:sym typeface="Consolas"/>
                <a:hlinkClick r:id="rId6"/>
              </a:rPr>
              <a:t>[your#]</a:t>
            </a:r>
            <a:r>
              <a:rPr lang="en" sz="1800" u="sng">
                <a:solidFill>
                  <a:schemeClr val="hlink"/>
                </a:solidFill>
                <a:latin typeface="Trebuchet MS"/>
                <a:ea typeface="Trebuchet MS"/>
                <a:cs typeface="Trebuchet MS"/>
                <a:sym typeface="Trebuchet MS"/>
                <a:hlinkClick r:id="rId7"/>
              </a:rPr>
              <a:t>.lyrasistechnology.org/api</a:t>
            </a:r>
            <a:r>
              <a:rPr lang="en" sz="1800" u="sng">
                <a:solidFill>
                  <a:schemeClr val="hlink"/>
                </a:solidFill>
                <a:latin typeface="Trebuchet MS"/>
                <a:ea typeface="Trebuchet MS"/>
                <a:cs typeface="Trebuchet MS"/>
                <a:sym typeface="Trebuchet MS"/>
                <a:hlinkClick r:id="rId8"/>
              </a:rPr>
              <a:t>/repositories/2/resources/2</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Clr>
                <a:schemeClr val="dk2"/>
              </a:buClr>
              <a:buSzPct val="36666"/>
              <a:buFont typeface="Arial"/>
              <a:buNone/>
            </a:pPr>
            <a:r>
              <a:rPr lang="en">
                <a:solidFill>
                  <a:schemeClr val="lt1"/>
                </a:solidFill>
                <a:latin typeface="Georgia"/>
                <a:ea typeface="Georgia"/>
                <a:cs typeface="Georgia"/>
                <a:sym typeface="Georgia"/>
              </a:rPr>
              <a:t>GET from AS with GUI</a:t>
            </a:r>
          </a:p>
          <a:p>
            <a:pPr lvl="0" rtl="0">
              <a:spcBef>
                <a:spcPts val="0"/>
              </a:spcBef>
              <a:buNone/>
            </a:pPr>
            <a:r>
              <a:t/>
            </a:r>
            <a:endParaRPr>
              <a:solidFill>
                <a:srgbClr val="FFFFFF"/>
              </a:solidFill>
              <a:latin typeface="Georgia"/>
              <a:ea typeface="Georgia"/>
              <a:cs typeface="Georgia"/>
              <a:sym typeface="Georgia"/>
            </a:endParaRPr>
          </a:p>
        </p:txBody>
      </p:sp>
      <p:pic>
        <p:nvPicPr>
          <p:cNvPr descr="reourceinPM.png" id="611" name="Shape 611"/>
          <p:cNvPicPr preferRelativeResize="0"/>
          <p:nvPr/>
        </p:nvPicPr>
        <p:blipFill>
          <a:blip r:embed="rId3">
            <a:alphaModFix/>
          </a:blip>
          <a:stretch>
            <a:fillRect/>
          </a:stretch>
        </p:blipFill>
        <p:spPr>
          <a:xfrm>
            <a:off x="642712" y="1084325"/>
            <a:ext cx="7841775" cy="47540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Shape 61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Clr>
                <a:schemeClr val="dk2"/>
              </a:buClr>
              <a:buSzPct val="36666"/>
              <a:buFont typeface="Arial"/>
              <a:buNone/>
            </a:pPr>
            <a:r>
              <a:rPr lang="en">
                <a:solidFill>
                  <a:schemeClr val="lt1"/>
                </a:solidFill>
                <a:latin typeface="Georgia"/>
                <a:ea typeface="Georgia"/>
                <a:cs typeface="Georgia"/>
                <a:sym typeface="Georgia"/>
              </a:rPr>
              <a:t>GET from AS with GUI</a:t>
            </a:r>
          </a:p>
          <a:p>
            <a:pPr lvl="0" rtl="0">
              <a:spcBef>
                <a:spcPts val="0"/>
              </a:spcBef>
              <a:buNone/>
            </a:pPr>
            <a:r>
              <a:t/>
            </a:r>
            <a:endParaRPr>
              <a:solidFill>
                <a:srgbClr val="FFFFFF"/>
              </a:solidFill>
              <a:latin typeface="Georgia"/>
              <a:ea typeface="Georgia"/>
              <a:cs typeface="Georgia"/>
              <a:sym typeface="Georgia"/>
            </a:endParaRPr>
          </a:p>
        </p:txBody>
      </p:sp>
      <p:pic>
        <p:nvPicPr>
          <p:cNvPr descr="Fullscreen_7_18_17__4_50_PM.png" id="617" name="Shape 617"/>
          <p:cNvPicPr preferRelativeResize="0"/>
          <p:nvPr/>
        </p:nvPicPr>
        <p:blipFill>
          <a:blip r:embed="rId3">
            <a:alphaModFix/>
          </a:blip>
          <a:stretch>
            <a:fillRect/>
          </a:stretch>
        </p:blipFill>
        <p:spPr>
          <a:xfrm>
            <a:off x="1086750" y="974975"/>
            <a:ext cx="6970501" cy="49590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621" name="Shape 621"/>
        <p:cNvGrpSpPr/>
        <p:nvPr/>
      </p:nvGrpSpPr>
      <p:grpSpPr>
        <a:xfrm>
          <a:off x="0" y="0"/>
          <a:ext cx="0" cy="0"/>
          <a:chOff x="0" y="0"/>
          <a:chExt cx="0" cy="0"/>
        </a:xfrm>
      </p:grpSpPr>
      <p:sp>
        <p:nvSpPr>
          <p:cNvPr id="622" name="Shape 62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GUI- Container profiles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 APIs do?</a:t>
            </a:r>
          </a:p>
        </p:txBody>
      </p:sp>
      <p:sp>
        <p:nvSpPr>
          <p:cNvPr id="118" name="Shape 118"/>
          <p:cNvSpPr txBox="1"/>
          <p:nvPr/>
        </p:nvSpPr>
        <p:spPr>
          <a:xfrm>
            <a:off x="370725" y="1068850"/>
            <a:ext cx="8248200" cy="36159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the prior slide suggests, APIs make it possible for </a:t>
            </a:r>
            <a:r>
              <a:rPr b="1" lang="en" sz="1800">
                <a:latin typeface="Trebuchet MS"/>
                <a:ea typeface="Trebuchet MS"/>
                <a:cs typeface="Trebuchet MS"/>
                <a:sym typeface="Trebuchet MS"/>
              </a:rPr>
              <a:t>applications to interact (or interface) with one another</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are </a:t>
            </a:r>
            <a:r>
              <a:rPr b="1" lang="en" sz="1800">
                <a:latin typeface="Trebuchet MS"/>
                <a:ea typeface="Trebuchet MS"/>
                <a:cs typeface="Trebuchet MS"/>
                <a:sym typeface="Trebuchet MS"/>
              </a:rPr>
              <a:t>not new</a:t>
            </a:r>
            <a:r>
              <a:rPr lang="en" sz="1800">
                <a:latin typeface="Trebuchet MS"/>
                <a:ea typeface="Trebuchet MS"/>
                <a:cs typeface="Trebuchet MS"/>
                <a:sym typeface="Trebuchet MS"/>
              </a:rPr>
              <a:t>, and there are </a:t>
            </a:r>
            <a:r>
              <a:rPr b="1" lang="en" sz="1800">
                <a:latin typeface="Trebuchet MS"/>
                <a:ea typeface="Trebuchet MS"/>
                <a:cs typeface="Trebuchet MS"/>
                <a:sym typeface="Trebuchet MS"/>
              </a:rPr>
              <a:t>many types</a:t>
            </a:r>
            <a:r>
              <a:rPr lang="en" sz="1800">
                <a:latin typeface="Trebuchet MS"/>
                <a:ea typeface="Trebuchet MS"/>
                <a:cs typeface="Trebuchet MS"/>
                <a:sym typeface="Trebuchet MS"/>
              </a:rPr>
              <a:t> of APIs.  </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When you copy content from a Word document to your clipboard, then paste that content into an Outlook e-mail, it works because your computer operating system, which both your versions of Word and Outlook are programmed to run on, uses an API to </a:t>
            </a:r>
            <a:r>
              <a:rPr b="1" lang="en" sz="1800">
                <a:latin typeface="Trebuchet MS"/>
                <a:ea typeface="Trebuchet MS"/>
                <a:cs typeface="Trebuchet MS"/>
                <a:sym typeface="Trebuchet MS"/>
              </a:rPr>
              <a:t>allow the interchange of information</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tell software developers the </a:t>
            </a:r>
            <a:r>
              <a:rPr b="1" lang="en" sz="1800">
                <a:latin typeface="Trebuchet MS"/>
                <a:ea typeface="Trebuchet MS"/>
                <a:cs typeface="Trebuchet MS"/>
                <a:sym typeface="Trebuchet MS"/>
              </a:rPr>
              <a:t>rules of the road</a:t>
            </a:r>
            <a:r>
              <a:rPr lang="en" sz="1800">
                <a:latin typeface="Trebuchet MS"/>
                <a:ea typeface="Trebuchet MS"/>
                <a:cs typeface="Trebuchet MS"/>
                <a:sym typeface="Trebuchet MS"/>
              </a:rPr>
              <a:t> that they must follow if they want their applications to play well with others.</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000">
                <a:latin typeface="Trebuchet MS"/>
                <a:ea typeface="Trebuchet MS"/>
                <a:cs typeface="Trebuchet MS"/>
                <a:sym typeface="Trebuchet MS"/>
              </a:rPr>
              <a:t>For more: </a:t>
            </a:r>
            <a:r>
              <a:rPr lang="en" sz="1000" u="sng">
                <a:solidFill>
                  <a:schemeClr val="hlink"/>
                </a:solidFill>
                <a:latin typeface="Trebuchet MS"/>
                <a:ea typeface="Trebuchet MS"/>
                <a:cs typeface="Trebuchet MS"/>
                <a:sym typeface="Trebuchet MS"/>
                <a:hlinkClick r:id="rId3"/>
              </a:rPr>
              <a:t>http://readwrite.com/2013/09/19/api-defined/</a:t>
            </a:r>
          </a:p>
          <a:p>
            <a:pPr lvl="0">
              <a:spcBef>
                <a:spcPts val="0"/>
              </a:spcBef>
              <a:buNone/>
            </a:pPr>
            <a:r>
              <a:t/>
            </a:r>
            <a:endParaRPr sz="1800"/>
          </a:p>
          <a:p>
            <a:pPr lvl="0" rtl="0">
              <a:spcBef>
                <a:spcPts val="0"/>
              </a:spcBef>
              <a:buNone/>
            </a:pPr>
            <a:r>
              <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Container profiles</a:t>
            </a:r>
          </a:p>
        </p:txBody>
      </p:sp>
      <p:pic>
        <p:nvPicPr>
          <p:cNvPr id="628" name="Shape 628"/>
          <p:cNvPicPr preferRelativeResize="0"/>
          <p:nvPr/>
        </p:nvPicPr>
        <p:blipFill>
          <a:blip r:embed="rId3">
            <a:alphaModFix/>
          </a:blip>
          <a:stretch>
            <a:fillRect/>
          </a:stretch>
        </p:blipFill>
        <p:spPr>
          <a:xfrm>
            <a:off x="4440524" y="1500900"/>
            <a:ext cx="4372849" cy="2901649"/>
          </a:xfrm>
          <a:prstGeom prst="rect">
            <a:avLst/>
          </a:prstGeom>
          <a:noFill/>
          <a:ln>
            <a:noFill/>
          </a:ln>
        </p:spPr>
      </p:pic>
      <p:sp>
        <p:nvSpPr>
          <p:cNvPr id="629" name="Shape 629"/>
          <p:cNvSpPr txBox="1"/>
          <p:nvPr/>
        </p:nvSpPr>
        <p:spPr>
          <a:xfrm>
            <a:off x="428000" y="1175275"/>
            <a:ext cx="4110000" cy="35529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What’s a container profile?</a:t>
            </a:r>
          </a:p>
          <a:p>
            <a:pPr lvl="0" rtl="0">
              <a:spcBef>
                <a:spcPts val="0"/>
              </a:spcBef>
              <a:buNone/>
            </a:pPr>
            <a:r>
              <a:t/>
            </a:r>
            <a:endParaRPr>
              <a:latin typeface="Trebuchet MS"/>
              <a:ea typeface="Trebuchet MS"/>
              <a:cs typeface="Trebuchet MS"/>
              <a:sym typeface="Trebuchet MS"/>
            </a:endParaRPr>
          </a:p>
          <a:p>
            <a:pPr lvl="0" rtl="0">
              <a:spcBef>
                <a:spcPts val="0"/>
              </a:spcBef>
              <a:buClr>
                <a:schemeClr val="dk2"/>
              </a:buClr>
              <a:buFont typeface="Arial"/>
              <a:buNone/>
            </a:pPr>
            <a:r>
              <a:rPr lang="en">
                <a:solidFill>
                  <a:schemeClr val="dk2"/>
                </a:solidFill>
                <a:latin typeface="Trebuchet MS"/>
                <a:ea typeface="Trebuchet MS"/>
                <a:cs typeface="Trebuchet MS"/>
                <a:sym typeface="Trebuchet MS"/>
              </a:rPr>
              <a:t>ASpace offers “container modeling” for the first time in the archives world.</a:t>
            </a:r>
          </a:p>
          <a:p>
            <a:pPr lvl="0" rt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rtl="0">
              <a:spcBef>
                <a:spcPts val="0"/>
              </a:spcBef>
              <a:buNone/>
            </a:pPr>
            <a:r>
              <a:rPr lang="en">
                <a:solidFill>
                  <a:schemeClr val="dk2"/>
                </a:solidFill>
                <a:latin typeface="Trebuchet MS"/>
                <a:ea typeface="Trebuchet MS"/>
                <a:cs typeface="Trebuchet MS"/>
                <a:sym typeface="Trebuchet MS"/>
              </a:rPr>
              <a:t>Every type of box (ex. record carton) in your library gets its own record (a profile), which records its height, width, and depth. </a:t>
            </a:r>
            <a:r>
              <a:rPr lang="en">
                <a:latin typeface="Trebuchet MS"/>
                <a:ea typeface="Trebuchet MS"/>
                <a:cs typeface="Trebuchet MS"/>
                <a:sym typeface="Trebuchet MS"/>
              </a:rPr>
              <a:t>This helps calculate space on a huge scale, and is a game-changer for some repositories.</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So, we have boxes o’plenty ---------------&gt;</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But to use this feature, we need to get their profiles into AS.</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635" name="Shape 635"/>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636" name="Shape 636"/>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637" name="Shape 637"/>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8" name="Shape 638"/>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9" name="Shape 639"/>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0" name="Shape 640"/>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600"/>
              <a:t>Ready for</a:t>
            </a:r>
            <a:r>
              <a:rPr b="1" lang="en" sz="1600"/>
              <a:t> here</a:t>
            </a:r>
          </a:p>
        </p:txBody>
      </p:sp>
      <p:sp>
        <p:nvSpPr>
          <p:cNvPr id="641" name="Shape 641"/>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Shape 646"/>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rtl="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a:t>
            </a:r>
            <a:r>
              <a:rPr lang="en">
                <a:latin typeface="Trebuchet MS"/>
                <a:ea typeface="Trebuchet MS"/>
                <a:cs typeface="Trebuchet MS"/>
                <a:sym typeface="Trebuchet MS"/>
              </a:rPr>
              <a:t>ASpace_API_Workshop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recordCenter</a:t>
            </a:r>
            <a:r>
              <a:rPr lang="en">
                <a:highlight>
                  <a:srgbClr val="FFFFFF"/>
                </a:highlight>
                <a:latin typeface="Trebuchet MS"/>
                <a:ea typeface="Trebuchet MS"/>
                <a:cs typeface="Trebuchet MS"/>
                <a:sym typeface="Trebuchet MS"/>
              </a:rPr>
              <a:t>Profile.json” with Atom</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Packages &gt; Atom Beautify &gt; Beautify</a:t>
            </a:r>
          </a:p>
          <a:p>
            <a:pPr indent="-228600" lvl="0" marL="457200" rtl="0">
              <a:lnSpc>
                <a:spcPct val="150000"/>
              </a:lnSpc>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Here is the container profile for a record center carton in JSON,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647" name="Shape 64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descr="Fullscreen_7_19_17__9_51_AM.png" id="648" name="Shape 648"/>
          <p:cNvPicPr preferRelativeResize="0"/>
          <p:nvPr/>
        </p:nvPicPr>
        <p:blipFill>
          <a:blip r:embed="rId3">
            <a:alphaModFix/>
          </a:blip>
          <a:stretch>
            <a:fillRect/>
          </a:stretch>
        </p:blipFill>
        <p:spPr>
          <a:xfrm>
            <a:off x="5449050" y="1572587"/>
            <a:ext cx="3687275" cy="19983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pic>
        <p:nvPicPr>
          <p:cNvPr descr="Fullscreen_7_19_17__10_15_AM.png" id="653" name="Shape 653"/>
          <p:cNvPicPr preferRelativeResize="0"/>
          <p:nvPr/>
        </p:nvPicPr>
        <p:blipFill>
          <a:blip r:embed="rId4">
            <a:alphaModFix/>
          </a:blip>
          <a:stretch>
            <a:fillRect/>
          </a:stretch>
        </p:blipFill>
        <p:spPr>
          <a:xfrm>
            <a:off x="1094950" y="974975"/>
            <a:ext cx="6937297" cy="4335824"/>
          </a:xfrm>
          <a:prstGeom prst="rect">
            <a:avLst/>
          </a:prstGeom>
          <a:noFill/>
          <a:ln>
            <a:noFill/>
          </a:ln>
        </p:spPr>
      </p:pic>
      <p:sp>
        <p:nvSpPr>
          <p:cNvPr id="654" name="Shape 65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655" name="Shape 655"/>
          <p:cNvSpPr txBox="1"/>
          <p:nvPr/>
        </p:nvSpPr>
        <p:spPr>
          <a:xfrm>
            <a:off x="949050" y="4197900"/>
            <a:ext cx="7249500" cy="945600"/>
          </a:xfrm>
          <a:prstGeom prst="rect">
            <a:avLst/>
          </a:prstGeom>
          <a:solidFill>
            <a:srgbClr val="FFFFFF"/>
          </a:solid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5"/>
              </a:rPr>
              <a:t>https://ws</a:t>
            </a:r>
            <a:r>
              <a:rPr lang="en" sz="1800" u="sng">
                <a:solidFill>
                  <a:schemeClr val="hlink"/>
                </a:solidFill>
                <a:highlight>
                  <a:srgbClr val="D0E0E3"/>
                </a:highlight>
                <a:latin typeface="Consolas"/>
                <a:ea typeface="Consolas"/>
                <a:cs typeface="Consolas"/>
                <a:sym typeface="Consolas"/>
                <a:hlinkClick r:id="rId6"/>
              </a:rPr>
              <a:t>[your#]</a:t>
            </a:r>
            <a:r>
              <a:rPr lang="en" sz="1800" u="sng">
                <a:solidFill>
                  <a:schemeClr val="hlink"/>
                </a:solidFill>
                <a:latin typeface="Trebuchet MS"/>
                <a:ea typeface="Trebuchet MS"/>
                <a:cs typeface="Trebuchet MS"/>
                <a:sym typeface="Trebuchet MS"/>
                <a:hlinkClick r:id="rId7"/>
              </a:rPr>
              <a:t>.lyrasistechnology.org/api</a:t>
            </a:r>
            <a:r>
              <a:rPr lang="en" sz="1800" u="sng">
                <a:solidFill>
                  <a:schemeClr val="hlink"/>
                </a:solidFill>
                <a:latin typeface="Trebuchet MS"/>
                <a:ea typeface="Trebuchet MS"/>
                <a:cs typeface="Trebuchet MS"/>
                <a:sym typeface="Trebuchet MS"/>
                <a:hlinkClick r:id="rId8"/>
              </a:rPr>
              <a:t>/</a:t>
            </a:r>
            <a:r>
              <a:rPr lang="en" sz="1800" u="sng">
                <a:solidFill>
                  <a:schemeClr val="hlink"/>
                </a:solidFill>
                <a:latin typeface="Trebuchet MS"/>
                <a:ea typeface="Trebuchet MS"/>
                <a:cs typeface="Trebuchet MS"/>
                <a:sym typeface="Trebuchet MS"/>
                <a:hlinkClick r:id="rId9"/>
              </a:rPr>
              <a:t>container_profiles</a:t>
            </a:r>
            <a:r>
              <a:rPr lang="en" sz="1800">
                <a:latin typeface="Trebuchet MS"/>
                <a:ea typeface="Trebuchet MS"/>
                <a:cs typeface="Trebuchet MS"/>
                <a:sym typeface="Trebuchet MS"/>
              </a:rPr>
              <a:t> </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rtl="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C:\cygwin64\home\[username]\ASpace_API_Workshop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containerProfiles.json” with Atom</a:t>
            </a:r>
          </a:p>
          <a:p>
            <a:pPr indent="-228600" lvl="0" marL="457200" rtl="0">
              <a:lnSpc>
                <a:spcPct val="150000"/>
              </a:lnSpc>
              <a:spcBef>
                <a:spcPts val="0"/>
              </a:spcBef>
              <a:buFont typeface="Trebuchet MS"/>
              <a:buAutoNum type="arabicPeriod"/>
            </a:pPr>
            <a:r>
              <a:rPr lang="en">
                <a:highlight>
                  <a:srgbClr val="FFFFFF"/>
                </a:highlight>
                <a:latin typeface="Trebuchet MS"/>
                <a:ea typeface="Trebuchet MS"/>
                <a:cs typeface="Trebuchet MS"/>
                <a:sym typeface="Trebuchet MS"/>
              </a:rPr>
              <a:t>Packages &gt; Atom Beautify &gt; Beautify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Here are ALL the profiles,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661" name="Shape 66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id="662" name="Shape 662"/>
          <p:cNvPicPr preferRelativeResize="0"/>
          <p:nvPr/>
        </p:nvPicPr>
        <p:blipFill>
          <a:blip r:embed="rId3">
            <a:alphaModFix/>
          </a:blip>
          <a:stretch>
            <a:fillRect/>
          </a:stretch>
        </p:blipFill>
        <p:spPr>
          <a:xfrm>
            <a:off x="5526999" y="1090100"/>
            <a:ext cx="2815826" cy="3863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pic>
        <p:nvPicPr>
          <p:cNvPr descr="Fullscreen_7_19_17__10_17_AM.png" id="667" name="Shape 667"/>
          <p:cNvPicPr preferRelativeResize="0"/>
          <p:nvPr/>
        </p:nvPicPr>
        <p:blipFill>
          <a:blip r:embed="rId4">
            <a:alphaModFix/>
          </a:blip>
          <a:stretch>
            <a:fillRect/>
          </a:stretch>
        </p:blipFill>
        <p:spPr>
          <a:xfrm>
            <a:off x="1302612" y="974974"/>
            <a:ext cx="6538772" cy="5012625"/>
          </a:xfrm>
          <a:prstGeom prst="rect">
            <a:avLst/>
          </a:prstGeom>
          <a:noFill/>
          <a:ln>
            <a:noFill/>
          </a:ln>
        </p:spPr>
      </p:pic>
      <p:sp>
        <p:nvSpPr>
          <p:cNvPr id="668" name="Shape 668"/>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669" name="Shape 669"/>
          <p:cNvSpPr txBox="1"/>
          <p:nvPr/>
        </p:nvSpPr>
        <p:spPr>
          <a:xfrm>
            <a:off x="672150" y="4096275"/>
            <a:ext cx="7592700" cy="1047300"/>
          </a:xfrm>
          <a:prstGeom prst="rect">
            <a:avLst/>
          </a:prstGeom>
          <a:solidFill>
            <a:srgbClr val="FFFFFF"/>
          </a:solid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5"/>
              </a:rPr>
              <a:t>https://ws</a:t>
            </a:r>
            <a:r>
              <a:rPr lang="en" sz="1800" u="sng">
                <a:solidFill>
                  <a:schemeClr val="hlink"/>
                </a:solidFill>
                <a:highlight>
                  <a:srgbClr val="D0E0E3"/>
                </a:highlight>
                <a:latin typeface="Consolas"/>
                <a:ea typeface="Consolas"/>
                <a:cs typeface="Consolas"/>
                <a:sym typeface="Consolas"/>
                <a:hlinkClick r:id="rId6"/>
              </a:rPr>
              <a:t>[your#]</a:t>
            </a:r>
            <a:r>
              <a:rPr lang="en" sz="1800" u="sng">
                <a:solidFill>
                  <a:schemeClr val="hlink"/>
                </a:solidFill>
                <a:latin typeface="Trebuchet MS"/>
                <a:ea typeface="Trebuchet MS"/>
                <a:cs typeface="Trebuchet MS"/>
                <a:sym typeface="Trebuchet MS"/>
                <a:hlinkClick r:id="rId7"/>
              </a:rPr>
              <a:t>.lyrasistechnology.org/api</a:t>
            </a:r>
            <a:r>
              <a:rPr lang="en" sz="1800" u="sng">
                <a:solidFill>
                  <a:schemeClr val="hlink"/>
                </a:solidFill>
                <a:latin typeface="Trebuchet MS"/>
                <a:ea typeface="Trebuchet MS"/>
                <a:cs typeface="Trebuchet MS"/>
                <a:sym typeface="Trebuchet MS"/>
                <a:hlinkClick r:id="rId8"/>
              </a:rPr>
              <a:t>/container_profiles</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Shape 67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675" name="Shape 675"/>
          <p:cNvSpPr txBox="1"/>
          <p:nvPr/>
        </p:nvSpPr>
        <p:spPr>
          <a:xfrm>
            <a:off x="1236150" y="3806575"/>
            <a:ext cx="6865500" cy="5217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Don’t hate us: you </a:t>
            </a:r>
            <a:r>
              <a:rPr lang="en" sz="1800" u="sng">
                <a:latin typeface="Trebuchet MS"/>
                <a:ea typeface="Trebuchet MS"/>
                <a:cs typeface="Trebuchet MS"/>
                <a:sym typeface="Trebuchet MS"/>
              </a:rPr>
              <a:t>cannot</a:t>
            </a:r>
            <a:r>
              <a:rPr lang="en" sz="1800">
                <a:latin typeface="Trebuchet MS"/>
                <a:ea typeface="Trebuchet MS"/>
                <a:cs typeface="Trebuchet MS"/>
                <a:sym typeface="Trebuchet MS"/>
              </a:rPr>
              <a:t> post multiple records through the GUI</a:t>
            </a:r>
          </a:p>
          <a:p>
            <a:pPr lvl="0" rtl="0" algn="ctr">
              <a:spcBef>
                <a:spcPts val="0"/>
              </a:spcBef>
              <a:buNone/>
            </a:pPr>
            <a:r>
              <a:rPr lang="en" sz="1800">
                <a:latin typeface="Trebuchet MS"/>
                <a:ea typeface="Trebuchet MS"/>
                <a:cs typeface="Trebuchet MS"/>
                <a:sym typeface="Trebuchet MS"/>
              </a:rPr>
              <a:t>This frustrating exercise will save you a month</a:t>
            </a:r>
          </a:p>
          <a:p>
            <a:pPr lvl="0" rtl="0" algn="ctr">
              <a:spcBef>
                <a:spcPts val="0"/>
              </a:spcBef>
              <a:buNone/>
            </a:pPr>
            <a:r>
              <a:rPr lang="en">
                <a:latin typeface="Trebuchet MS"/>
                <a:ea typeface="Trebuchet MS"/>
                <a:cs typeface="Trebuchet MS"/>
                <a:sym typeface="Trebuchet MS"/>
              </a:rPr>
              <a:t>(use your month wisely: take a vacation from computers)</a:t>
            </a:r>
          </a:p>
        </p:txBody>
      </p:sp>
      <p:pic>
        <p:nvPicPr>
          <p:cNvPr id="676" name="Shape 676"/>
          <p:cNvPicPr preferRelativeResize="0"/>
          <p:nvPr/>
        </p:nvPicPr>
        <p:blipFill>
          <a:blip r:embed="rId3">
            <a:alphaModFix/>
          </a:blip>
          <a:stretch>
            <a:fillRect/>
          </a:stretch>
        </p:blipFill>
        <p:spPr>
          <a:xfrm>
            <a:off x="2429762" y="1127375"/>
            <a:ext cx="4478267" cy="2526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pic>
        <p:nvPicPr>
          <p:cNvPr id="681" name="Shape 681"/>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Shape 68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6000"/>
              <a:t>Scripting</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nvSpPr>
        <p:spPr>
          <a:xfrm>
            <a:off x="303300" y="1130650"/>
            <a:ext cx="81795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Using a GUI application like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to interact with APIs can be a great way to </a:t>
            </a:r>
            <a:r>
              <a:rPr i="1" lang="en" sz="1800">
                <a:latin typeface="Trebuchet MS"/>
                <a:ea typeface="Trebuchet MS"/>
                <a:cs typeface="Trebuchet MS"/>
                <a:sym typeface="Trebuchet MS"/>
              </a:rPr>
              <a:t>learn</a:t>
            </a:r>
            <a:r>
              <a:rPr lang="en" sz="1800">
                <a:latin typeface="Trebuchet MS"/>
                <a:ea typeface="Trebuchet MS"/>
                <a:cs typeface="Trebuchet MS"/>
                <a:sym typeface="Trebuchet MS"/>
              </a:rPr>
              <a:t>, </a:t>
            </a:r>
            <a:r>
              <a:rPr i="1" lang="en" sz="1800">
                <a:latin typeface="Trebuchet MS"/>
                <a:ea typeface="Trebuchet MS"/>
                <a:cs typeface="Trebuchet MS"/>
                <a:sym typeface="Trebuchet MS"/>
              </a:rPr>
              <a:t>explore</a:t>
            </a:r>
            <a:r>
              <a:rPr lang="en" sz="1800">
                <a:latin typeface="Trebuchet MS"/>
                <a:ea typeface="Trebuchet MS"/>
                <a:cs typeface="Trebuchet MS"/>
                <a:sym typeface="Trebuchet MS"/>
              </a:rPr>
              <a:t>, and </a:t>
            </a:r>
            <a:r>
              <a:rPr i="1" lang="en" sz="1800">
                <a:latin typeface="Trebuchet MS"/>
                <a:ea typeface="Trebuchet MS"/>
                <a:cs typeface="Trebuchet MS"/>
                <a:sym typeface="Trebuchet MS"/>
              </a:rPr>
              <a:t>troubleshoot</a:t>
            </a:r>
            <a:r>
              <a:rPr lang="en" sz="1800">
                <a:latin typeface="Trebuchet MS"/>
                <a:ea typeface="Trebuchet MS"/>
                <a:cs typeface="Trebuchet MS"/>
                <a:sym typeface="Trebuchet MS"/>
              </a:rPr>
              <a:t>, but ultimately you’ll hit a brick wall, because: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It takes an </a:t>
            </a:r>
            <a:r>
              <a:rPr b="1" lang="en">
                <a:latin typeface="Trebuchet MS"/>
                <a:ea typeface="Trebuchet MS"/>
                <a:cs typeface="Trebuchet MS"/>
                <a:sym typeface="Trebuchet MS"/>
              </a:rPr>
              <a:t>awful lot of clicks</a:t>
            </a:r>
            <a:r>
              <a:rPr lang="en">
                <a:latin typeface="Trebuchet MS"/>
                <a:ea typeface="Trebuchet MS"/>
                <a:cs typeface="Trebuchet MS"/>
                <a:sym typeface="Trebuchet MS"/>
              </a:rPr>
              <a:t> to get out a small amount of data (relatively speaking)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If you want to get multiple full records OUT you’ve got to run a GET as </a:t>
            </a:r>
            <a:r>
              <a:rPr b="1" lang="en">
                <a:latin typeface="Trebuchet MS"/>
                <a:ea typeface="Trebuchet MS"/>
                <a:cs typeface="Trebuchet MS"/>
                <a:sym typeface="Trebuchet MS"/>
              </a:rPr>
              <a:t>many times</a:t>
            </a:r>
            <a:r>
              <a:rPr lang="en">
                <a:latin typeface="Trebuchet MS"/>
                <a:ea typeface="Trebuchet MS"/>
                <a:cs typeface="Trebuchet MS"/>
                <a:sym typeface="Trebuchet MS"/>
              </a:rPr>
              <a:t> as there are records you want to retrieve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While you can POST many one-off changes using a GUI like Postman, you can rarely get a GUI to make </a:t>
            </a:r>
            <a:r>
              <a:rPr b="1" lang="en">
                <a:latin typeface="Trebuchet MS"/>
                <a:ea typeface="Trebuchet MS"/>
                <a:cs typeface="Trebuchet MS"/>
                <a:sym typeface="Trebuchet MS"/>
              </a:rPr>
              <a:t>intelligent, iterative POSTs at scale</a:t>
            </a:r>
          </a:p>
          <a:p>
            <a:pPr indent="-228600" lvl="0" marL="457200" rtl="0">
              <a:lnSpc>
                <a:spcPct val="150000"/>
              </a:lnSpc>
              <a:spcBef>
                <a:spcPts val="0"/>
              </a:spcBef>
              <a:buFont typeface="Trebuchet MS"/>
              <a:buChar char="●"/>
            </a:pPr>
            <a:r>
              <a:rPr b="1" lang="en">
                <a:latin typeface="Trebuchet MS"/>
                <a:ea typeface="Trebuchet MS"/>
                <a:cs typeface="Trebuchet MS"/>
                <a:sym typeface="Trebuchet MS"/>
              </a:rPr>
              <a:t>Manually authenticating</a:t>
            </a:r>
            <a:r>
              <a:rPr lang="en">
                <a:latin typeface="Trebuchet MS"/>
                <a:ea typeface="Trebuchet MS"/>
                <a:cs typeface="Trebuchet MS"/>
                <a:sym typeface="Trebuchet MS"/>
              </a:rPr>
              <a:t> is a pain</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Though we told you that you will be sometimes playing the role of “application” in this API world, you don’t </a:t>
            </a:r>
            <a:r>
              <a:rPr i="1" lang="en">
                <a:latin typeface="Trebuchet MS"/>
                <a:ea typeface="Trebuchet MS"/>
                <a:cs typeface="Trebuchet MS"/>
                <a:sym typeface="Trebuchet MS"/>
              </a:rPr>
              <a:t>always</a:t>
            </a:r>
            <a:r>
              <a:rPr lang="en">
                <a:latin typeface="Trebuchet MS"/>
                <a:ea typeface="Trebuchet MS"/>
                <a:cs typeface="Trebuchet MS"/>
                <a:sym typeface="Trebuchet MS"/>
              </a:rPr>
              <a:t> want to </a:t>
            </a:r>
            <a:r>
              <a:rPr b="1" lang="en">
                <a:latin typeface="Trebuchet MS"/>
                <a:ea typeface="Trebuchet MS"/>
                <a:cs typeface="Trebuchet MS"/>
                <a:sym typeface="Trebuchet MS"/>
              </a:rPr>
              <a:t>be the application</a:t>
            </a:r>
            <a:r>
              <a:rPr lang="en">
                <a:latin typeface="Trebuchet MS"/>
                <a:ea typeface="Trebuchet MS"/>
                <a:cs typeface="Trebuchet MS"/>
                <a:sym typeface="Trebuchet MS"/>
              </a:rPr>
              <a:t>!</a:t>
            </a:r>
          </a:p>
        </p:txBody>
      </p:sp>
      <p:sp>
        <p:nvSpPr>
          <p:cNvPr id="692" name="Shape 692"/>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Why?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That’s not at all what I thought an API was!</a:t>
            </a:r>
          </a:p>
        </p:txBody>
      </p:sp>
      <p:sp>
        <p:nvSpPr>
          <p:cNvPr id="124" name="Shape 124"/>
          <p:cNvSpPr txBox="1"/>
          <p:nvPr/>
        </p:nvSpPr>
        <p:spPr>
          <a:xfrm>
            <a:off x="398500" y="1297450"/>
            <a:ext cx="5338200" cy="622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25" name="Shape 125"/>
          <p:cNvSpPr txBox="1"/>
          <p:nvPr/>
        </p:nvSpPr>
        <p:spPr>
          <a:xfrm>
            <a:off x="407775" y="1427200"/>
            <a:ext cx="8377800" cy="27963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Though anything that allows an interchange of information between two applications is </a:t>
            </a:r>
            <a:r>
              <a:rPr i="1" lang="en" sz="1800">
                <a:latin typeface="Trebuchet MS"/>
                <a:ea typeface="Trebuchet MS"/>
                <a:cs typeface="Trebuchet MS"/>
                <a:sym typeface="Trebuchet MS"/>
              </a:rPr>
              <a:t>technically </a:t>
            </a:r>
            <a:r>
              <a:rPr lang="en" sz="1800">
                <a:latin typeface="Trebuchet MS"/>
                <a:ea typeface="Trebuchet MS"/>
                <a:cs typeface="Trebuchet MS"/>
                <a:sym typeface="Trebuchet MS"/>
              </a:rPr>
              <a:t>a </a:t>
            </a:r>
            <a:r>
              <a:rPr b="1" lang="en" sz="1800">
                <a:latin typeface="Trebuchet MS"/>
                <a:ea typeface="Trebuchet MS"/>
                <a:cs typeface="Trebuchet MS"/>
                <a:sym typeface="Trebuchet MS"/>
              </a:rPr>
              <a:t>form of an API</a:t>
            </a:r>
            <a:r>
              <a:rPr lang="en" sz="1800">
                <a:latin typeface="Trebuchet MS"/>
                <a:ea typeface="Trebuchet MS"/>
                <a:cs typeface="Trebuchet MS"/>
                <a:sym typeface="Trebuchet MS"/>
              </a:rPr>
              <a:t>, what we typically mean today when we say “API” is a very specific thing.</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That thing is a </a:t>
            </a:r>
            <a:r>
              <a:rPr b="1" lang="en" sz="1800">
                <a:latin typeface="Trebuchet MS"/>
                <a:ea typeface="Trebuchet MS"/>
                <a:cs typeface="Trebuchet MS"/>
                <a:sym typeface="Trebuchet MS"/>
              </a:rPr>
              <a:t>web API</a:t>
            </a:r>
            <a:r>
              <a:rPr lang="en" sz="1800">
                <a:latin typeface="Trebuchet MS"/>
                <a:ea typeface="Trebuchet MS"/>
                <a:cs typeface="Trebuchet MS"/>
                <a:sym typeface="Trebuchet MS"/>
              </a:rPr>
              <a: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Shape 697"/>
          <p:cNvSpPr txBox="1"/>
          <p:nvPr/>
        </p:nvSpPr>
        <p:spPr>
          <a:xfrm>
            <a:off x="303300" y="1054450"/>
            <a:ext cx="85206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Yes, this is a huge barrier to entry for most users, but it can be mitigated:</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We (defined here as both </a:t>
            </a:r>
            <a:r>
              <a:rPr b="1" lang="en">
                <a:latin typeface="Trebuchet MS"/>
                <a:ea typeface="Trebuchet MS"/>
                <a:cs typeface="Trebuchet MS"/>
                <a:sym typeface="Trebuchet MS"/>
              </a:rPr>
              <a:t>archivists</a:t>
            </a:r>
            <a:r>
              <a:rPr lang="en">
                <a:latin typeface="Trebuchet MS"/>
                <a:ea typeface="Trebuchet MS"/>
                <a:cs typeface="Trebuchet MS"/>
                <a:sym typeface="Trebuchet MS"/>
              </a:rPr>
              <a:t> and </a:t>
            </a:r>
            <a:r>
              <a:rPr b="1" lang="en">
                <a:latin typeface="Trebuchet MS"/>
                <a:ea typeface="Trebuchet MS"/>
                <a:cs typeface="Trebuchet MS"/>
                <a:sym typeface="Trebuchet MS"/>
              </a:rPr>
              <a:t>developers</a:t>
            </a:r>
            <a:r>
              <a:rPr lang="en">
                <a:latin typeface="Trebuchet MS"/>
                <a:ea typeface="Trebuchet MS"/>
                <a:cs typeface="Trebuchet MS"/>
                <a:sym typeface="Trebuchet MS"/>
              </a:rPr>
              <a:t>) are a </a:t>
            </a:r>
            <a:r>
              <a:rPr b="1" lang="en">
                <a:latin typeface="Trebuchet MS"/>
                <a:ea typeface="Trebuchet MS"/>
                <a:cs typeface="Trebuchet MS"/>
                <a:sym typeface="Trebuchet MS"/>
              </a:rPr>
              <a:t>community</a:t>
            </a:r>
            <a:r>
              <a:rPr lang="en">
                <a:latin typeface="Trebuchet MS"/>
                <a:ea typeface="Trebuchet MS"/>
                <a:cs typeface="Trebuchet MS"/>
                <a:sym typeface="Trebuchet MS"/>
              </a:rPr>
              <a:t> that likes sharing!</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Frankly, if you’re sitting down to write scripts from scratch, you’re </a:t>
            </a:r>
            <a:r>
              <a:rPr b="1" lang="en">
                <a:latin typeface="Trebuchet MS"/>
                <a:ea typeface="Trebuchet MS"/>
                <a:cs typeface="Trebuchet MS"/>
                <a:sym typeface="Trebuchet MS"/>
              </a:rPr>
              <a:t>doing it wrong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There is no </a:t>
            </a:r>
            <a:r>
              <a:rPr b="1" lang="en">
                <a:latin typeface="Trebuchet MS"/>
                <a:ea typeface="Trebuchet MS"/>
                <a:cs typeface="Trebuchet MS"/>
                <a:sym typeface="Trebuchet MS"/>
              </a:rPr>
              <a:t>“one right language”</a:t>
            </a:r>
            <a:r>
              <a:rPr lang="en">
                <a:latin typeface="Trebuchet MS"/>
                <a:ea typeface="Trebuchet MS"/>
                <a:cs typeface="Trebuchet MS"/>
                <a:sym typeface="Trebuchet MS"/>
              </a:rPr>
              <a:t> to make this work</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If you have </a:t>
            </a:r>
            <a:r>
              <a:rPr i="1" lang="en">
                <a:latin typeface="Trebuchet MS"/>
                <a:ea typeface="Trebuchet MS"/>
                <a:cs typeface="Trebuchet MS"/>
                <a:sym typeface="Trebuchet MS"/>
              </a:rPr>
              <a:t>any</a:t>
            </a:r>
            <a:r>
              <a:rPr lang="en">
                <a:latin typeface="Trebuchet MS"/>
                <a:ea typeface="Trebuchet MS"/>
                <a:cs typeface="Trebuchet MS"/>
                <a:sym typeface="Trebuchet MS"/>
              </a:rPr>
              <a:t> prior knowledge of a particular scripting language, </a:t>
            </a:r>
            <a:r>
              <a:rPr b="1" lang="en">
                <a:latin typeface="Trebuchet MS"/>
                <a:ea typeface="Trebuchet MS"/>
                <a:cs typeface="Trebuchet MS"/>
                <a:sym typeface="Trebuchet MS"/>
              </a:rPr>
              <a:t>start there</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All the scripts you will use in this workshop are </a:t>
            </a:r>
            <a:r>
              <a:rPr b="1" lang="en">
                <a:latin typeface="Trebuchet MS"/>
                <a:ea typeface="Trebuchet MS"/>
                <a:cs typeface="Trebuchet MS"/>
                <a:sym typeface="Trebuchet MS"/>
              </a:rPr>
              <a:t>Python </a:t>
            </a:r>
            <a:r>
              <a:rPr lang="en">
                <a:latin typeface="Trebuchet MS"/>
                <a:ea typeface="Trebuchet MS"/>
                <a:cs typeface="Trebuchet MS"/>
                <a:sym typeface="Trebuchet MS"/>
              </a:rPr>
              <a:t>because: 1) Python (and, to a lesser degree, Ruby) is Lora’s preferred hammer, and 2) unscientifically speaking, it seems that Python</a:t>
            </a:r>
            <a:r>
              <a:rPr b="1" lang="en">
                <a:latin typeface="Trebuchet MS"/>
                <a:ea typeface="Trebuchet MS"/>
                <a:cs typeface="Trebuchet MS"/>
                <a:sym typeface="Trebuchet MS"/>
              </a:rPr>
              <a:t> </a:t>
            </a:r>
            <a:r>
              <a:rPr lang="en">
                <a:latin typeface="Trebuchet MS"/>
                <a:ea typeface="Trebuchet MS"/>
                <a:cs typeface="Trebuchet MS"/>
                <a:sym typeface="Trebuchet MS"/>
              </a:rPr>
              <a:t>is the preferred language of archivists (which means there’s more to </a:t>
            </a:r>
            <a:r>
              <a:rPr lang="en" strike="sngStrike">
                <a:latin typeface="Trebuchet MS"/>
                <a:ea typeface="Trebuchet MS"/>
                <a:cs typeface="Trebuchet MS"/>
                <a:sym typeface="Trebuchet MS"/>
              </a:rPr>
              <a:t>steal</a:t>
            </a:r>
            <a:r>
              <a:rPr lang="en">
                <a:latin typeface="Trebuchet MS"/>
                <a:ea typeface="Trebuchet MS"/>
                <a:cs typeface="Trebuchet MS"/>
                <a:sym typeface="Trebuchet MS"/>
              </a:rPr>
              <a:t> borrow)</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But, if you want, you can use a </a:t>
            </a:r>
            <a:r>
              <a:rPr b="1" lang="en">
                <a:solidFill>
                  <a:srgbClr val="990000"/>
                </a:solidFill>
                <a:latin typeface="Trebuchet MS"/>
                <a:ea typeface="Trebuchet MS"/>
                <a:cs typeface="Trebuchet MS"/>
                <a:sym typeface="Trebuchet MS"/>
              </a:rPr>
              <a:t>Ruby</a:t>
            </a:r>
            <a:r>
              <a:rPr lang="en">
                <a:latin typeface="Trebuchet MS"/>
                <a:ea typeface="Trebuchet MS"/>
                <a:cs typeface="Trebuchet MS"/>
                <a:sym typeface="Trebuchet MS"/>
              </a:rPr>
              <a:t> or </a:t>
            </a:r>
            <a:r>
              <a:rPr b="1" lang="en">
                <a:solidFill>
                  <a:srgbClr val="783F04"/>
                </a:solidFill>
                <a:latin typeface="Trebuchet MS"/>
                <a:ea typeface="Trebuchet MS"/>
                <a:cs typeface="Trebuchet MS"/>
                <a:sym typeface="Trebuchet MS"/>
              </a:rPr>
              <a:t>Perl</a:t>
            </a:r>
            <a:r>
              <a:rPr lang="en">
                <a:latin typeface="Trebuchet MS"/>
                <a:ea typeface="Trebuchet MS"/>
                <a:cs typeface="Trebuchet MS"/>
                <a:sym typeface="Trebuchet MS"/>
              </a:rPr>
              <a:t> or </a:t>
            </a:r>
            <a:r>
              <a:rPr b="1" lang="en">
                <a:solidFill>
                  <a:srgbClr val="351C75"/>
                </a:solidFill>
                <a:latin typeface="Trebuchet MS"/>
                <a:ea typeface="Trebuchet MS"/>
                <a:cs typeface="Trebuchet MS"/>
                <a:sym typeface="Trebuchet MS"/>
              </a:rPr>
              <a:t>PHP</a:t>
            </a:r>
            <a:r>
              <a:rPr lang="en">
                <a:latin typeface="Trebuchet MS"/>
                <a:ea typeface="Trebuchet MS"/>
                <a:cs typeface="Trebuchet MS"/>
                <a:sym typeface="Trebuchet MS"/>
              </a:rPr>
              <a:t> or </a:t>
            </a:r>
            <a:r>
              <a:rPr b="1" lang="en">
                <a:solidFill>
                  <a:srgbClr val="1C4587"/>
                </a:solidFill>
                <a:latin typeface="Trebuchet MS"/>
                <a:ea typeface="Trebuchet MS"/>
                <a:cs typeface="Trebuchet MS"/>
                <a:sym typeface="Trebuchet MS"/>
              </a:rPr>
              <a:t>JavaScript</a:t>
            </a:r>
            <a:r>
              <a:rPr lang="en">
                <a:latin typeface="Trebuchet MS"/>
                <a:ea typeface="Trebuchet MS"/>
                <a:cs typeface="Trebuchet MS"/>
                <a:sym typeface="Trebuchet MS"/>
              </a:rPr>
              <a:t> shaped hammer!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Internet is full of </a:t>
            </a:r>
            <a:r>
              <a:rPr b="1" lang="en">
                <a:latin typeface="Trebuchet MS"/>
                <a:ea typeface="Trebuchet MS"/>
                <a:cs typeface="Trebuchet MS"/>
                <a:sym typeface="Trebuchet MS"/>
              </a:rPr>
              <a:t>helpful advice</a:t>
            </a:r>
            <a:r>
              <a:rPr lang="en">
                <a:latin typeface="Trebuchet MS"/>
                <a:ea typeface="Trebuchet MS"/>
                <a:cs typeface="Trebuchet MS"/>
                <a:sym typeface="Trebuchet MS"/>
              </a:rPr>
              <a:t>!</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Just don’t feed the trolls</a:t>
            </a:r>
          </a:p>
        </p:txBody>
      </p:sp>
      <p:sp>
        <p:nvSpPr>
          <p:cNvPr id="698" name="Shape 698"/>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How?</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Shape 703"/>
          <p:cNvSpPr txBox="1"/>
          <p:nvPr/>
        </p:nvSpPr>
        <p:spPr>
          <a:xfrm>
            <a:off x="303300" y="1206850"/>
            <a:ext cx="8520600" cy="378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latin typeface="Trebuchet MS"/>
                <a:ea typeface="Trebuchet MS"/>
                <a:cs typeface="Trebuchet MS"/>
                <a:sym typeface="Trebuchet MS"/>
              </a:rPr>
              <a:t>Remember all the legwork you did both at home and during the early part of this workshop?  You’ve: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applications, including the </a:t>
            </a:r>
            <a:r>
              <a:rPr b="1" lang="en">
                <a:latin typeface="Trebuchet MS"/>
                <a:ea typeface="Trebuchet MS"/>
                <a:cs typeface="Trebuchet MS"/>
                <a:sym typeface="Trebuchet MS"/>
              </a:rPr>
              <a:t>text editor</a:t>
            </a:r>
            <a:r>
              <a:rPr lang="en">
                <a:latin typeface="Trebuchet MS"/>
                <a:ea typeface="Trebuchet MS"/>
                <a:cs typeface="Trebuchet MS"/>
                <a:sym typeface="Trebuchet MS"/>
              </a:rPr>
              <a:t> </a:t>
            </a:r>
            <a:r>
              <a:rPr i="1" lang="en">
                <a:latin typeface="Trebuchet MS"/>
                <a:ea typeface="Trebuchet MS"/>
                <a:cs typeface="Trebuchet MS"/>
                <a:sym typeface="Trebuchet MS"/>
              </a:rPr>
              <a:t>Atom</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(or located) a </a:t>
            </a:r>
            <a:r>
              <a:rPr b="1" lang="en">
                <a:latin typeface="Trebuchet MS"/>
                <a:ea typeface="Trebuchet MS"/>
                <a:cs typeface="Trebuchet MS"/>
                <a:sym typeface="Trebuchet MS"/>
              </a:rPr>
              <a:t>shell</a:t>
            </a:r>
            <a:r>
              <a:rPr lang="en">
                <a:latin typeface="Trebuchet MS"/>
                <a:ea typeface="Trebuchet MS"/>
                <a:cs typeface="Trebuchet MS"/>
                <a:sym typeface="Trebuchet MS"/>
              </a:rPr>
              <a:t>, namely </a:t>
            </a:r>
            <a:r>
              <a:rPr i="1" lang="en">
                <a:latin typeface="Trebuchet MS"/>
                <a:ea typeface="Trebuchet MS"/>
                <a:cs typeface="Trebuchet MS"/>
                <a:sym typeface="Trebuchet MS"/>
              </a:rPr>
              <a:t>Terminal</a:t>
            </a:r>
            <a:r>
              <a:rPr lang="en">
                <a:latin typeface="Trebuchet MS"/>
                <a:ea typeface="Trebuchet MS"/>
                <a:cs typeface="Trebuchet MS"/>
                <a:sym typeface="Trebuchet MS"/>
              </a:rPr>
              <a:t> (Mac) or </a:t>
            </a:r>
            <a:r>
              <a:rPr i="1" lang="en">
                <a:latin typeface="Trebuchet MS"/>
                <a:ea typeface="Trebuchet MS"/>
                <a:cs typeface="Trebuchet MS"/>
                <a:sym typeface="Trebuchet MS"/>
              </a:rPr>
              <a:t>Cygwin</a:t>
            </a:r>
            <a:r>
              <a:rPr lang="en">
                <a:latin typeface="Trebuchet MS"/>
                <a:ea typeface="Trebuchet MS"/>
                <a:cs typeface="Trebuchet MS"/>
                <a:sym typeface="Trebuchet MS"/>
              </a:rPr>
              <a:t> (Windows)</a:t>
            </a:r>
          </a:p>
          <a:p>
            <a:pPr indent="-228600" lvl="0" marL="457200" rtl="0">
              <a:lnSpc>
                <a:spcPct val="115000"/>
              </a:lnSpc>
              <a:spcBef>
                <a:spcPts val="0"/>
              </a:spcBef>
              <a:buFont typeface="Trebuchet MS"/>
              <a:buChar char="●"/>
            </a:pPr>
            <a:r>
              <a:rPr lang="en">
                <a:solidFill>
                  <a:schemeClr val="dk2"/>
                </a:solidFill>
                <a:latin typeface="Trebuchet MS"/>
                <a:ea typeface="Trebuchet MS"/>
                <a:cs typeface="Trebuchet MS"/>
                <a:sym typeface="Trebuchet MS"/>
              </a:rPr>
              <a:t>Installed (or confirmed installation of) </a:t>
            </a:r>
            <a:r>
              <a:rPr b="1" lang="en">
                <a:solidFill>
                  <a:schemeClr val="dk2"/>
                </a:solidFill>
                <a:latin typeface="Trebuchet MS"/>
                <a:ea typeface="Trebuchet MS"/>
                <a:cs typeface="Trebuchet MS"/>
                <a:sym typeface="Trebuchet MS"/>
              </a:rPr>
              <a:t>python</a:t>
            </a:r>
          </a:p>
          <a:p>
            <a:pPr lvl="0" rtl="0">
              <a:lnSpc>
                <a:spcPct val="115000"/>
              </a:lnSpc>
              <a:spcBef>
                <a:spcPts val="0"/>
              </a:spcBef>
              <a:buNone/>
            </a:pPr>
            <a:r>
              <a:t/>
            </a:r>
            <a:endParaRPr b="1">
              <a:solidFill>
                <a:schemeClr val="dk2"/>
              </a:solidFill>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Guess what?  You’ve set up a </a:t>
            </a:r>
            <a:r>
              <a:rPr b="1" lang="en">
                <a:latin typeface="Trebuchet MS"/>
                <a:ea typeface="Trebuchet MS"/>
                <a:cs typeface="Trebuchet MS"/>
                <a:sym typeface="Trebuchet MS"/>
              </a:rPr>
              <a:t>python development environment</a:t>
            </a:r>
            <a:r>
              <a:rPr lang="en">
                <a:latin typeface="Trebuchet MS"/>
                <a:ea typeface="Trebuchet MS"/>
                <a:cs typeface="Trebuchet MS"/>
                <a:sym typeface="Trebuchet MS"/>
              </a:rPr>
              <a:t> already!  Good work!</a:t>
            </a:r>
          </a:p>
          <a:p>
            <a:pPr lv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a:latin typeface="Trebuchet MS"/>
                <a:ea typeface="Trebuchet MS"/>
                <a:cs typeface="Trebuchet MS"/>
                <a:sym typeface="Trebuchet MS"/>
              </a:rPr>
              <a:t>With that work complete, for the remainder of this workshop you should only need to type </a:t>
            </a:r>
            <a:r>
              <a:rPr lang="en">
                <a:highlight>
                  <a:srgbClr val="D0E0E3"/>
                </a:highlight>
                <a:latin typeface="Consolas"/>
                <a:ea typeface="Consolas"/>
                <a:cs typeface="Consolas"/>
                <a:sym typeface="Consolas"/>
              </a:rPr>
              <a:t>python [name of script here].py</a:t>
            </a:r>
            <a:r>
              <a:rPr lang="en">
                <a:latin typeface="Trebuchet MS"/>
                <a:ea typeface="Trebuchet MS"/>
                <a:cs typeface="Trebuchet MS"/>
                <a:sym typeface="Trebuchet MS"/>
              </a:rPr>
              <a:t> into Terminal/Cygwin, and you’ll be </a:t>
            </a:r>
            <a:r>
              <a:rPr b="1" lang="en">
                <a:latin typeface="Trebuchet MS"/>
                <a:ea typeface="Trebuchet MS"/>
                <a:cs typeface="Trebuchet MS"/>
                <a:sym typeface="Trebuchet MS"/>
              </a:rPr>
              <a:t>executing Python scripts!  </a:t>
            </a:r>
            <a:r>
              <a:rPr lang="en">
                <a:latin typeface="Trebuchet MS"/>
                <a:ea typeface="Trebuchet MS"/>
                <a:cs typeface="Trebuchet MS"/>
                <a:sym typeface="Trebuchet MS"/>
              </a:rPr>
              <a:t>Just remember: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should be located in the same directory as the script (and any files it is reliant on) before you type your command (you can always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confirm the script is there!)</a:t>
            </a:r>
          </a:p>
          <a:p>
            <a:pPr indent="0" lvl="0" mar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sz="1000">
                <a:latin typeface="Trebuchet MS"/>
                <a:ea typeface="Trebuchet MS"/>
                <a:cs typeface="Trebuchet MS"/>
                <a:sym typeface="Trebuchet MS"/>
              </a:rPr>
              <a:t>For more, see: </a:t>
            </a:r>
            <a:r>
              <a:rPr lang="en" sz="1000" u="sng">
                <a:solidFill>
                  <a:schemeClr val="hlink"/>
                </a:solidFill>
                <a:latin typeface="Trebuchet MS"/>
                <a:ea typeface="Trebuchet MS"/>
                <a:cs typeface="Trebuchet MS"/>
                <a:sym typeface="Trebuchet MS"/>
                <a:hlinkClick r:id="rId3"/>
              </a:rPr>
              <a:t>http://www.shubhro.com/2014/05/29/development-environment/</a:t>
            </a:r>
            <a:r>
              <a:rPr lang="en" sz="1000">
                <a:latin typeface="Trebuchet MS"/>
                <a:ea typeface="Trebuchet MS"/>
                <a:cs typeface="Trebuchet MS"/>
                <a:sym typeface="Trebuchet MS"/>
              </a:rPr>
              <a:t> and/or </a:t>
            </a:r>
            <a:r>
              <a:rPr lang="en" sz="1000" u="sng">
                <a:solidFill>
                  <a:schemeClr val="hlink"/>
                </a:solidFill>
                <a:latin typeface="Trebuchet MS"/>
                <a:ea typeface="Trebuchet MS"/>
                <a:cs typeface="Trebuchet MS"/>
                <a:sym typeface="Trebuchet MS"/>
                <a:hlinkClick r:id="rId4"/>
              </a:rPr>
              <a:t>http://python-guide-pt-br.readthedocs.io/en/latest/starting/install/osx/</a:t>
            </a:r>
            <a:r>
              <a:rPr lang="en" sz="1000">
                <a:latin typeface="Trebuchet MS"/>
                <a:ea typeface="Trebuchet MS"/>
                <a:cs typeface="Trebuchet MS"/>
                <a:sym typeface="Trebuchet MS"/>
              </a:rPr>
              <a:t> (Mac specific) </a:t>
            </a:r>
          </a:p>
        </p:txBody>
      </p:sp>
      <p:sp>
        <p:nvSpPr>
          <p:cNvPr id="704" name="Shape 704"/>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No, really, </a:t>
            </a:r>
            <a:r>
              <a:rPr i="1" lang="en" sz="2400">
                <a:solidFill>
                  <a:srgbClr val="FFFFFF"/>
                </a:solidFill>
              </a:rPr>
              <a:t>how</a:t>
            </a:r>
            <a:r>
              <a:rPr lang="en" sz="2400">
                <a:solidFill>
                  <a:srgbClr val="FFFFFF"/>
                </a:solidFill>
              </a:rPr>
              <a:t>?</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708" name="Shape 708"/>
        <p:cNvGrpSpPr/>
        <p:nvPr/>
      </p:nvGrpSpPr>
      <p:grpSpPr>
        <a:xfrm>
          <a:off x="0" y="0"/>
          <a:ext cx="0" cy="0"/>
          <a:chOff x="0" y="0"/>
          <a:chExt cx="0" cy="0"/>
        </a:xfrm>
      </p:grpSpPr>
      <p:sp>
        <p:nvSpPr>
          <p:cNvPr id="709" name="Shape 70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Container profiles</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Shape 71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715" name="Shape 715"/>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how do we do that with scripts?</a:t>
            </a:r>
          </a:p>
        </p:txBody>
      </p:sp>
      <p:pic>
        <p:nvPicPr>
          <p:cNvPr id="716" name="Shape 716"/>
          <p:cNvPicPr preferRelativeResize="0"/>
          <p:nvPr/>
        </p:nvPicPr>
        <p:blipFill>
          <a:blip r:embed="rId3">
            <a:alphaModFix/>
          </a:blip>
          <a:stretch>
            <a:fillRect/>
          </a:stretch>
        </p:blipFill>
        <p:spPr>
          <a:xfrm>
            <a:off x="1316103" y="1475550"/>
            <a:ext cx="6511792" cy="1203949"/>
          </a:xfrm>
          <a:prstGeom prst="rect">
            <a:avLst/>
          </a:prstGeom>
          <a:noFill/>
          <a:ln>
            <a:noFill/>
          </a:ln>
        </p:spPr>
      </p:pic>
      <p:sp>
        <p:nvSpPr>
          <p:cNvPr id="717" name="Shape 717"/>
          <p:cNvSpPr/>
          <p:nvPr/>
        </p:nvSpPr>
        <p:spPr>
          <a:xfrm rot="5399129">
            <a:off x="3998083" y="2256899"/>
            <a:ext cx="11844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718" name="Shape 718"/>
          <p:cNvPicPr preferRelativeResize="0"/>
          <p:nvPr/>
        </p:nvPicPr>
        <p:blipFill rotWithShape="1">
          <a:blip r:embed="rId4">
            <a:alphaModFix/>
          </a:blip>
          <a:srcRect b="21550" l="0" r="0" t="7537"/>
          <a:stretch/>
        </p:blipFill>
        <p:spPr>
          <a:xfrm>
            <a:off x="2033600" y="3480999"/>
            <a:ext cx="5076825" cy="1269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Shape 72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724" name="Shape 724"/>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“Keep it secret, keep it safe.” - Gandalf</a:t>
            </a:r>
          </a:p>
        </p:txBody>
      </p:sp>
      <p:pic>
        <p:nvPicPr>
          <p:cNvPr id="725" name="Shape 725"/>
          <p:cNvPicPr preferRelativeResize="0"/>
          <p:nvPr/>
        </p:nvPicPr>
        <p:blipFill rotWithShape="1">
          <a:blip r:embed="rId3">
            <a:alphaModFix/>
          </a:blip>
          <a:srcRect b="21550" l="0" r="0" t="7537"/>
          <a:stretch/>
        </p:blipFill>
        <p:spPr>
          <a:xfrm>
            <a:off x="2033600" y="1499799"/>
            <a:ext cx="5076825" cy="1269775"/>
          </a:xfrm>
          <a:prstGeom prst="rect">
            <a:avLst/>
          </a:prstGeom>
          <a:noFill/>
          <a:ln>
            <a:noFill/>
          </a:ln>
        </p:spPr>
      </p:pic>
      <p:sp>
        <p:nvSpPr>
          <p:cNvPr id="726" name="Shape 726"/>
          <p:cNvSpPr/>
          <p:nvPr/>
        </p:nvSpPr>
        <p:spPr>
          <a:xfrm rot="5398933">
            <a:off x="4088549" y="2822974"/>
            <a:ext cx="9669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727" name="Shape 727"/>
          <p:cNvPicPr preferRelativeResize="0"/>
          <p:nvPr/>
        </p:nvPicPr>
        <p:blipFill>
          <a:blip r:embed="rId4">
            <a:alphaModFix/>
          </a:blip>
          <a:stretch>
            <a:fillRect/>
          </a:stretch>
        </p:blipFill>
        <p:spPr>
          <a:xfrm>
            <a:off x="152399" y="3882399"/>
            <a:ext cx="8839201" cy="981225"/>
          </a:xfrm>
          <a:prstGeom prst="rect">
            <a:avLst/>
          </a:prstGeom>
          <a:noFill/>
          <a:ln>
            <a:noFill/>
          </a:ln>
        </p:spPr>
      </p:pic>
      <p:sp>
        <p:nvSpPr>
          <p:cNvPr id="728" name="Shape 728"/>
          <p:cNvSpPr txBox="1"/>
          <p:nvPr/>
        </p:nvSpPr>
        <p:spPr>
          <a:xfrm>
            <a:off x="5207900" y="2937800"/>
            <a:ext cx="3551700" cy="708600"/>
          </a:xfrm>
          <a:prstGeom prst="rect">
            <a:avLst/>
          </a:prstGeom>
          <a:noFill/>
          <a:ln>
            <a:noFill/>
          </a:ln>
        </p:spPr>
        <p:txBody>
          <a:bodyPr anchorCtr="0" anchor="t" bIns="91425" lIns="91425" rIns="91425" tIns="91425">
            <a:noAutofit/>
          </a:bodyPr>
          <a:lstStyle/>
          <a:p>
            <a:pPr lvl="0" rtl="0" algn="ctr">
              <a:spcBef>
                <a:spcPts val="0"/>
              </a:spcBef>
              <a:buNone/>
            </a:pPr>
            <a:r>
              <a:rPr i="1" lang="en"/>
              <a:t>This means no manual authenticating! Learn to script just for that and call it a win!</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Shape 73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734" name="Shape 734"/>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t/>
            </a:r>
            <a:endParaRPr sz="1600">
              <a:latin typeface="Trebuchet MS"/>
              <a:ea typeface="Trebuchet MS"/>
              <a:cs typeface="Trebuchet MS"/>
              <a:sym typeface="Trebuchet MS"/>
            </a:endParaRPr>
          </a:p>
        </p:txBody>
      </p:sp>
      <p:sp>
        <p:nvSpPr>
          <p:cNvPr id="735" name="Shape 735"/>
          <p:cNvSpPr txBox="1"/>
          <p:nvPr/>
        </p:nvSpPr>
        <p:spPr>
          <a:xfrm>
            <a:off x="303300" y="1206500"/>
            <a:ext cx="8627400" cy="34893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We’re all connecting to different instances of ArchivesSpace (so we don’t overwrite and/or clash with each others’ work!), so we need to tell </a:t>
            </a:r>
            <a:r>
              <a:rPr lang="en">
                <a:highlight>
                  <a:srgbClr val="D0E0E3"/>
                </a:highlight>
                <a:latin typeface="Consolas"/>
                <a:ea typeface="Consolas"/>
                <a:cs typeface="Consolas"/>
                <a:sym typeface="Consolas"/>
              </a:rPr>
              <a:t>secrets.py</a:t>
            </a:r>
            <a:r>
              <a:rPr lang="en"/>
              <a:t> where each of our individual instances live.</a:t>
            </a:r>
          </a:p>
          <a:p>
            <a:pPr indent="-228600" lvl="0" marL="457200" rtl="0">
              <a:spcBef>
                <a:spcPts val="0"/>
              </a:spcBef>
              <a:buChar char="●"/>
            </a:pPr>
            <a:r>
              <a:rPr lang="en"/>
              <a:t> Navigate to the ASpace_API_Workshop directory we cloned from GitHub earlier:</a:t>
            </a:r>
          </a:p>
          <a:p>
            <a:pPr indent="-228600" lvl="1" marL="914400" rtl="0">
              <a:spcBef>
                <a:spcPts val="0"/>
              </a:spcBef>
              <a:buChar char="○"/>
            </a:pPr>
            <a:r>
              <a:rPr lang="en"/>
              <a:t>Mac users: This should be your Desktop</a:t>
            </a:r>
          </a:p>
          <a:p>
            <a:pPr indent="-228600" lvl="1" marL="914400" rtl="0">
              <a:spcBef>
                <a:spcPts val="0"/>
              </a:spcBef>
              <a:buChar char="○"/>
            </a:pPr>
            <a:r>
              <a:rPr lang="en"/>
              <a:t>Windows users: This should be “C:\cygwin64\home\[username]\ASpace_API_Workshop”</a:t>
            </a:r>
          </a:p>
          <a:p>
            <a:pPr indent="-228600" lvl="0" marL="457200" rtl="0">
              <a:spcBef>
                <a:spcPts val="0"/>
              </a:spcBef>
              <a:buChar char="●"/>
            </a:pPr>
            <a:r>
              <a:rPr lang="en"/>
              <a:t>Open </a:t>
            </a:r>
            <a:r>
              <a:rPr lang="en">
                <a:solidFill>
                  <a:schemeClr val="dk2"/>
                </a:solidFill>
                <a:highlight>
                  <a:srgbClr val="D0E0E3"/>
                </a:highlight>
                <a:latin typeface="Consolas"/>
                <a:ea typeface="Consolas"/>
                <a:cs typeface="Consolas"/>
                <a:sym typeface="Consolas"/>
              </a:rPr>
              <a:t>secrets.py</a:t>
            </a:r>
            <a:r>
              <a:rPr lang="en"/>
              <a:t> </a:t>
            </a:r>
            <a:r>
              <a:rPr lang="en">
                <a:solidFill>
                  <a:schemeClr val="dk2"/>
                </a:solidFill>
              </a:rPr>
              <a:t>in Atom</a:t>
            </a:r>
          </a:p>
          <a:p>
            <a:pPr indent="-228600" lvl="0" marL="457200" rtl="0">
              <a:spcBef>
                <a:spcPts val="0"/>
              </a:spcBef>
              <a:buClr>
                <a:schemeClr val="dk2"/>
              </a:buClr>
              <a:buChar char="●"/>
            </a:pPr>
            <a:r>
              <a:rPr lang="en">
                <a:solidFill>
                  <a:schemeClr val="dk2"/>
                </a:solidFill>
              </a:rPr>
              <a:t>Change the line:</a:t>
            </a:r>
          </a:p>
          <a:p>
            <a:pPr indent="0" lvl="0" marL="457200" rtl="0">
              <a:spcBef>
                <a:spcPts val="0"/>
              </a:spcBef>
              <a:buNone/>
            </a:pPr>
            <a:r>
              <a:rPr lang="en">
                <a:solidFill>
                  <a:schemeClr val="dk2"/>
                </a:solidFill>
                <a:latin typeface="Consolas"/>
                <a:ea typeface="Consolas"/>
                <a:cs typeface="Consolas"/>
                <a:sym typeface="Consolas"/>
              </a:rPr>
              <a:t>baseURL=’</a:t>
            </a:r>
            <a:r>
              <a:rPr lang="en" u="sng">
                <a:solidFill>
                  <a:schemeClr val="hlink"/>
                </a:solidFill>
                <a:latin typeface="Consolas"/>
                <a:ea typeface="Consolas"/>
                <a:cs typeface="Consolas"/>
                <a:sym typeface="Consolas"/>
                <a:hlinkClick r:id="rId3"/>
              </a:rPr>
              <a:t>http://localhost:8089</a:t>
            </a:r>
            <a:r>
              <a:rPr lang="en">
                <a:solidFill>
                  <a:schemeClr val="dk2"/>
                </a:solidFill>
                <a:latin typeface="Consolas"/>
                <a:ea typeface="Consolas"/>
                <a:cs typeface="Consolas"/>
                <a:sym typeface="Consolas"/>
              </a:rPr>
              <a:t>’</a:t>
            </a:r>
          </a:p>
          <a:p>
            <a:pPr indent="0" lvl="0" marL="457200" rtl="0">
              <a:spcBef>
                <a:spcPts val="0"/>
              </a:spcBef>
              <a:buNone/>
            </a:pPr>
            <a:r>
              <a:rPr lang="en">
                <a:solidFill>
                  <a:schemeClr val="dk2"/>
                </a:solidFill>
              </a:rPr>
              <a:t>to</a:t>
            </a:r>
          </a:p>
          <a:p>
            <a:pPr indent="0" lvl="0" marL="457200" rtl="0">
              <a:spcBef>
                <a:spcPts val="0"/>
              </a:spcBef>
              <a:buNone/>
            </a:pPr>
            <a:r>
              <a:rPr lang="en">
                <a:solidFill>
                  <a:schemeClr val="dk2"/>
                </a:solidFill>
                <a:latin typeface="Consolas"/>
                <a:ea typeface="Consolas"/>
                <a:cs typeface="Consolas"/>
                <a:sym typeface="Consolas"/>
              </a:rPr>
              <a:t>baseURL=’</a:t>
            </a:r>
            <a:r>
              <a:rPr lang="en" u="sng">
                <a:solidFill>
                  <a:schemeClr val="hlink"/>
                </a:solidFill>
                <a:latin typeface="Consolas"/>
                <a:ea typeface="Consolas"/>
                <a:cs typeface="Consolas"/>
                <a:sym typeface="Consolas"/>
                <a:hlinkClick r:id="rId4"/>
              </a:rPr>
              <a:t>https://ws</a:t>
            </a:r>
            <a:r>
              <a:rPr lang="en" u="sng">
                <a:solidFill>
                  <a:schemeClr val="hlink"/>
                </a:solidFill>
                <a:highlight>
                  <a:srgbClr val="D0E0E3"/>
                </a:highlight>
                <a:latin typeface="Consolas"/>
                <a:ea typeface="Consolas"/>
                <a:cs typeface="Consolas"/>
                <a:sym typeface="Consolas"/>
                <a:hlinkClick r:id="rId5"/>
              </a:rPr>
              <a:t>[your#]</a:t>
            </a:r>
            <a:r>
              <a:rPr lang="en" u="sng">
                <a:solidFill>
                  <a:schemeClr val="hlink"/>
                </a:solidFill>
                <a:latin typeface="Consolas"/>
                <a:ea typeface="Consolas"/>
                <a:cs typeface="Consolas"/>
                <a:sym typeface="Consolas"/>
                <a:hlinkClick r:id="rId6"/>
              </a:rPr>
              <a:t>lyrasistechnology.org/api/</a:t>
            </a:r>
            <a:r>
              <a:rPr lang="en">
                <a:solidFill>
                  <a:schemeClr val="dk2"/>
                </a:solidFill>
                <a:latin typeface="Consolas"/>
                <a:ea typeface="Consolas"/>
                <a:cs typeface="Consolas"/>
                <a:sym typeface="Consolas"/>
              </a:rPr>
              <a:t>’</a:t>
            </a:r>
            <a:r>
              <a:rPr lang="en" u="sng">
                <a:solidFill>
                  <a:schemeClr val="hlink"/>
                </a:solidFill>
              </a:rPr>
              <a:t> </a:t>
            </a:r>
          </a:p>
        </p:txBody>
      </p:sp>
      <p:pic>
        <p:nvPicPr>
          <p:cNvPr id="736" name="Shape 736"/>
          <p:cNvPicPr preferRelativeResize="0"/>
          <p:nvPr/>
        </p:nvPicPr>
        <p:blipFill rotWithShape="1">
          <a:blip r:embed="rId7">
            <a:alphaModFix/>
          </a:blip>
          <a:srcRect b="21550" l="0" r="0" t="7537"/>
          <a:stretch/>
        </p:blipFill>
        <p:spPr>
          <a:xfrm>
            <a:off x="3853925" y="3578349"/>
            <a:ext cx="5076825" cy="12697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0" name="Shape 740"/>
        <p:cNvGrpSpPr/>
        <p:nvPr/>
      </p:nvGrpSpPr>
      <p:grpSpPr>
        <a:xfrm>
          <a:off x="0" y="0"/>
          <a:ext cx="0" cy="0"/>
          <a:chOff x="0" y="0"/>
          <a:chExt cx="0" cy="0"/>
        </a:xfrm>
      </p:grpSpPr>
      <p:cxnSp>
        <p:nvCxnSpPr>
          <p:cNvPr id="741" name="Shape 74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742" name="Shape 74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43" name="Shape 74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44" name="Shape 744"/>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https://ws</a:t>
            </a:r>
            <a:r>
              <a:rPr lang="en" u="sng">
                <a:solidFill>
                  <a:schemeClr val="hlink"/>
                </a:solidFill>
                <a:highlight>
                  <a:srgbClr val="D0E0E3"/>
                </a:highlight>
                <a:latin typeface="Consolas"/>
                <a:ea typeface="Consolas"/>
                <a:cs typeface="Consolas"/>
                <a:sym typeface="Consolas"/>
                <a:hlinkClick r:id="rId4"/>
              </a:rPr>
              <a:t>[your#]</a:t>
            </a:r>
            <a:r>
              <a:rPr lang="en" u="sng">
                <a:solidFill>
                  <a:schemeClr val="hlink"/>
                </a:solidFill>
                <a:latin typeface="Trebuchet MS"/>
                <a:ea typeface="Trebuchet MS"/>
                <a:cs typeface="Trebuchet MS"/>
                <a:sym typeface="Trebuchet MS"/>
                <a:hlinkClick r:id="rId5"/>
              </a:rPr>
              <a:t>.lyrasistechnology.org</a:t>
            </a:r>
            <a:r>
              <a:rPr lang="en">
                <a:solidFill>
                  <a:schemeClr val="dk2"/>
                </a:solidFill>
                <a:latin typeface="Trebuchet MS"/>
                <a:ea typeface="Trebuchet MS"/>
                <a:cs typeface="Trebuchet MS"/>
                <a:sym typeface="Trebuchet MS"/>
              </a:rPr>
              <a:t>)</a:t>
            </a:r>
          </a:p>
        </p:txBody>
      </p:sp>
      <p:sp>
        <p:nvSpPr>
          <p:cNvPr id="745" name="Shape 745"/>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highlight>
                  <a:srgbClr val="D0E0E3"/>
                </a:highlight>
                <a:latin typeface="Consolas"/>
                <a:ea typeface="Consolas"/>
                <a:cs typeface="Consolas"/>
                <a:sym typeface="Consolas"/>
              </a:rPr>
              <a:t>ASpace_API_Workshop</a:t>
            </a:r>
            <a:r>
              <a:rPr lang="en">
                <a:solidFill>
                  <a:schemeClr val="dk2"/>
                </a:solidFill>
                <a:latin typeface="Trebuchet MS"/>
                <a:ea typeface="Trebuchet MS"/>
                <a:cs typeface="Trebuchet MS"/>
                <a:sym typeface="Trebuchet MS"/>
              </a:rPr>
              <a:t> to enter the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6"/>
              </a:rPr>
              <a:t>https://ws</a:t>
            </a:r>
            <a:r>
              <a:rPr lang="en" u="sng">
                <a:solidFill>
                  <a:schemeClr val="hlink"/>
                </a:solidFill>
                <a:highlight>
                  <a:srgbClr val="D0E0E3"/>
                </a:highlight>
                <a:latin typeface="Consolas"/>
                <a:ea typeface="Consolas"/>
                <a:cs typeface="Consolas"/>
                <a:sym typeface="Consolas"/>
                <a:hlinkClick r:id="rId7"/>
              </a:rPr>
              <a:t>[your#]</a:t>
            </a:r>
            <a:r>
              <a:rPr lang="en" u="sng">
                <a:solidFill>
                  <a:schemeClr val="hlink"/>
                </a:solidFill>
                <a:latin typeface="Trebuchet MS"/>
                <a:ea typeface="Trebuchet MS"/>
                <a:cs typeface="Trebuchet MS"/>
                <a:sym typeface="Trebuchet MS"/>
                <a:hlinkClick r:id="rId8"/>
              </a:rPr>
              <a:t>.lyrasistechnology.org</a:t>
            </a:r>
            <a:r>
              <a:rPr lang="en">
                <a:solidFill>
                  <a:schemeClr val="dk2"/>
                </a:solidFill>
                <a:latin typeface="Trebuchet MS"/>
                <a:ea typeface="Trebuchet MS"/>
                <a:cs typeface="Trebuchet MS"/>
                <a:sym typeface="Trebuchet MS"/>
              </a:rPr>
              <a:t>)</a:t>
            </a:r>
          </a:p>
        </p:txBody>
      </p:sp>
      <p:sp>
        <p:nvSpPr>
          <p:cNvPr id="746" name="Shape 746"/>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747" name="Shape 74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Container Profiles</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Shape 75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53" name="Shape 753"/>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757" name="Shape 757"/>
        <p:cNvGrpSpPr/>
        <p:nvPr/>
      </p:nvGrpSpPr>
      <p:grpSpPr>
        <a:xfrm>
          <a:off x="0" y="0"/>
          <a:ext cx="0" cy="0"/>
          <a:chOff x="0" y="0"/>
          <a:chExt cx="0" cy="0"/>
        </a:xfrm>
      </p:grpSpPr>
      <p:sp>
        <p:nvSpPr>
          <p:cNvPr id="758" name="Shape 75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Edit barcodes</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Shape 763"/>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764" name="Shape 764"/>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765" name="Shape 765"/>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766" name="Shape 766"/>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7" name="Shape 767"/>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8" name="Shape 768"/>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9" name="Shape 769"/>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And here!</a:t>
            </a:r>
          </a:p>
        </p:txBody>
      </p:sp>
      <p:sp>
        <p:nvSpPr>
          <p:cNvPr id="770" name="Shape 770"/>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771" name="Shape 771"/>
          <p:cNvSpPr/>
          <p:nvPr/>
        </p:nvSpPr>
        <p:spPr>
          <a:xfrm>
            <a:off x="409172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2" name="Shape 772"/>
          <p:cNvSpPr txBox="1"/>
          <p:nvPr/>
        </p:nvSpPr>
        <p:spPr>
          <a:xfrm>
            <a:off x="412105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We’re here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Ok, so w</a:t>
            </a:r>
            <a:r>
              <a:rPr lang="en"/>
              <a:t>hat is a </a:t>
            </a:r>
            <a:r>
              <a:rPr i="1" lang="en"/>
              <a:t>web</a:t>
            </a:r>
            <a:r>
              <a:rPr lang="en"/>
              <a:t> API?</a:t>
            </a:r>
          </a:p>
        </p:txBody>
      </p:sp>
      <p:sp>
        <p:nvSpPr>
          <p:cNvPr id="131" name="Shape 131"/>
          <p:cNvSpPr txBox="1"/>
          <p:nvPr>
            <p:ph idx="4294967295" type="body"/>
          </p:nvPr>
        </p:nvSpPr>
        <p:spPr>
          <a:xfrm>
            <a:off x="431325" y="1234775"/>
            <a:ext cx="4591800" cy="2835000"/>
          </a:xfrm>
          <a:prstGeom prst="rect">
            <a:avLst/>
          </a:prstGeom>
          <a:ln>
            <a:noFill/>
          </a:ln>
        </p:spPr>
        <p:txBody>
          <a:bodyPr anchorCtr="0" anchor="t" bIns="91425" lIns="91425" rIns="91425" tIns="91425">
            <a:noAutofit/>
          </a:bodyPr>
          <a:lstStyle/>
          <a:p>
            <a:pPr lvl="0" rtl="0">
              <a:spcBef>
                <a:spcPts val="0"/>
              </a:spcBef>
              <a:buNone/>
            </a:pPr>
            <a:r>
              <a:rPr b="1" lang="en" sz="1400">
                <a:solidFill>
                  <a:srgbClr val="000000"/>
                </a:solidFill>
                <a:highlight>
                  <a:srgbClr val="FFFFFF"/>
                </a:highlight>
                <a:latin typeface="Trebuchet MS"/>
                <a:ea typeface="Trebuchet MS"/>
                <a:cs typeface="Trebuchet MS"/>
                <a:sym typeface="Trebuchet MS"/>
              </a:rPr>
              <a:t>Complicated: </a:t>
            </a:r>
            <a:r>
              <a:rPr lang="en" sz="1400">
                <a:solidFill>
                  <a:srgbClr val="000000"/>
                </a:solidFill>
                <a:highlight>
                  <a:srgbClr val="FFFFFF"/>
                </a:highlight>
                <a:latin typeface="Trebuchet MS"/>
                <a:ea typeface="Trebuchet MS"/>
                <a:cs typeface="Trebuchet MS"/>
                <a:sym typeface="Trebuchet MS"/>
              </a:rPr>
              <a:t>A RESTful API is an </a:t>
            </a:r>
            <a:r>
              <a:rPr b="1" lang="en" sz="1400">
                <a:solidFill>
                  <a:srgbClr val="000000"/>
                </a:solidFill>
                <a:highlight>
                  <a:srgbClr val="FFFFFF"/>
                </a:highlight>
                <a:latin typeface="Trebuchet MS"/>
                <a:ea typeface="Trebuchet MS"/>
                <a:cs typeface="Trebuchet MS"/>
                <a:sym typeface="Trebuchet MS"/>
              </a:rPr>
              <a:t>application program interface</a:t>
            </a:r>
            <a:r>
              <a:rPr lang="en" sz="1400">
                <a:solidFill>
                  <a:srgbClr val="000000"/>
                </a:solidFill>
                <a:highlight>
                  <a:srgbClr val="FFFFFF"/>
                </a:highlight>
                <a:latin typeface="Trebuchet MS"/>
                <a:ea typeface="Trebuchet MS"/>
                <a:cs typeface="Trebuchet MS"/>
                <a:sym typeface="Trebuchet MS"/>
              </a:rPr>
              <a:t> (</a:t>
            </a:r>
            <a:r>
              <a:rPr lang="en" sz="1400" u="sng">
                <a:solidFill>
                  <a:srgbClr val="000000"/>
                </a:solidFill>
                <a:highlight>
                  <a:srgbClr val="FFFFFF"/>
                </a:highlight>
                <a:latin typeface="Trebuchet MS"/>
                <a:ea typeface="Trebuchet MS"/>
                <a:cs typeface="Trebuchet MS"/>
                <a:sym typeface="Trebuchet MS"/>
                <a:hlinkClick r:id="rId3"/>
              </a:rPr>
              <a:t>API</a:t>
            </a:r>
            <a:r>
              <a:rPr lang="en" sz="1400">
                <a:solidFill>
                  <a:srgbClr val="000000"/>
                </a:solidFill>
                <a:highlight>
                  <a:srgbClr val="FFFFFF"/>
                </a:highlight>
                <a:latin typeface="Trebuchet MS"/>
                <a:ea typeface="Trebuchet MS"/>
                <a:cs typeface="Trebuchet MS"/>
                <a:sym typeface="Trebuchet MS"/>
              </a:rPr>
              <a:t>) that uses </a:t>
            </a:r>
            <a:r>
              <a:rPr lang="en" sz="1400" u="sng">
                <a:solidFill>
                  <a:srgbClr val="000000"/>
                </a:solidFill>
                <a:highlight>
                  <a:srgbClr val="FFFFFF"/>
                </a:highlight>
                <a:latin typeface="Trebuchet MS"/>
                <a:ea typeface="Trebuchet MS"/>
                <a:cs typeface="Trebuchet MS"/>
                <a:sym typeface="Trebuchet MS"/>
                <a:hlinkClick r:id="rId4"/>
              </a:rPr>
              <a:t>HTTP</a:t>
            </a:r>
            <a:r>
              <a:rPr lang="en" sz="1400">
                <a:solidFill>
                  <a:srgbClr val="000000"/>
                </a:solidFill>
                <a:highlight>
                  <a:srgbClr val="FFFFFF"/>
                </a:highlight>
                <a:latin typeface="Trebuchet MS"/>
                <a:ea typeface="Trebuchet MS"/>
                <a:cs typeface="Trebuchet MS"/>
                <a:sym typeface="Trebuchet MS"/>
              </a:rPr>
              <a:t> requests to GET, PUT, POST and DELETE data.</a:t>
            </a:r>
          </a:p>
          <a:p>
            <a:pPr lvl="0" rtl="0">
              <a:spcBef>
                <a:spcPts val="0"/>
              </a:spcBef>
              <a:buNone/>
            </a:pPr>
            <a:r>
              <a:rPr lang="en" sz="1000">
                <a:solidFill>
                  <a:srgbClr val="000000"/>
                </a:solidFill>
                <a:highlight>
                  <a:srgbClr val="FFFFFF"/>
                </a:highlight>
                <a:latin typeface="Trebuchet MS"/>
                <a:ea typeface="Trebuchet MS"/>
                <a:cs typeface="Trebuchet MS"/>
                <a:sym typeface="Trebuchet MS"/>
              </a:rPr>
              <a:t>For more: </a:t>
            </a:r>
            <a:r>
              <a:rPr lang="en" sz="1000" u="sng">
                <a:solidFill>
                  <a:schemeClr val="hlink"/>
                </a:solidFill>
                <a:highlight>
                  <a:srgbClr val="FFFFFF"/>
                </a:highlight>
                <a:latin typeface="Trebuchet MS"/>
                <a:ea typeface="Trebuchet MS"/>
                <a:cs typeface="Trebuchet MS"/>
                <a:sym typeface="Trebuchet MS"/>
                <a:hlinkClick r:id="rId5"/>
              </a:rPr>
              <a:t>http://searchcloudstorage.techtarget.com/definition/RESTful-API</a:t>
            </a:r>
          </a:p>
        </p:txBody>
      </p:sp>
      <p:sp>
        <p:nvSpPr>
          <p:cNvPr id="132" name="Shape 132"/>
          <p:cNvSpPr txBox="1"/>
          <p:nvPr>
            <p:ph idx="4294967295" type="body"/>
          </p:nvPr>
        </p:nvSpPr>
        <p:spPr>
          <a:xfrm>
            <a:off x="5134225" y="1234775"/>
            <a:ext cx="3698100" cy="1389900"/>
          </a:xfrm>
          <a:prstGeom prst="rect">
            <a:avLst/>
          </a:prstGeom>
        </p:spPr>
        <p:txBody>
          <a:bodyPr anchorCtr="0" anchor="t" bIns="91425" lIns="91425" rIns="91425" tIns="91425">
            <a:noAutofit/>
          </a:bodyPr>
          <a:lstStyle/>
          <a:p>
            <a:pPr lvl="0" rtl="0">
              <a:spcBef>
                <a:spcPts val="0"/>
              </a:spcBef>
              <a:buNone/>
            </a:pPr>
            <a:r>
              <a:rPr b="1" lang="en" sz="1400">
                <a:latin typeface="Trebuchet MS"/>
                <a:ea typeface="Trebuchet MS"/>
                <a:cs typeface="Trebuchet MS"/>
                <a:sym typeface="Trebuchet MS"/>
              </a:rPr>
              <a:t>Simple: </a:t>
            </a:r>
            <a:r>
              <a:rPr lang="en" sz="1400">
                <a:latin typeface="Trebuchet MS"/>
                <a:ea typeface="Trebuchet MS"/>
                <a:cs typeface="Trebuchet MS"/>
                <a:sym typeface="Trebuchet MS"/>
              </a:rPr>
              <a:t>You access it over the web, using URL-like directions, and are limited to 3-4 simple commands or activities.</a:t>
            </a:r>
          </a:p>
          <a:p>
            <a:pPr lvl="0" rtl="0">
              <a:spcBef>
                <a:spcPts val="0"/>
              </a:spcBef>
              <a:buNone/>
            </a:pPr>
            <a:r>
              <a:t/>
            </a:r>
            <a:endParaRPr/>
          </a:p>
        </p:txBody>
      </p:sp>
      <p:sp>
        <p:nvSpPr>
          <p:cNvPr id="133" name="Shape 133"/>
          <p:cNvSpPr txBox="1"/>
          <p:nvPr/>
        </p:nvSpPr>
        <p:spPr>
          <a:xfrm>
            <a:off x="621000" y="2748375"/>
            <a:ext cx="8211300" cy="20946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a:latin typeface="Trebuchet MS"/>
                <a:ea typeface="Trebuchet MS"/>
                <a:cs typeface="Trebuchet MS"/>
                <a:sym typeface="Trebuchet MS"/>
              </a:rPr>
              <a:t>Extra nerdy sidebar:</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Web APIs also come in several flavors, including </a:t>
            </a:r>
            <a:r>
              <a:rPr b="1" lang="en">
                <a:latin typeface="Trebuchet MS"/>
                <a:ea typeface="Trebuchet MS"/>
                <a:cs typeface="Trebuchet MS"/>
                <a:sym typeface="Trebuchet MS"/>
              </a:rPr>
              <a:t>SOAP</a:t>
            </a:r>
            <a:r>
              <a:rPr lang="en">
                <a:latin typeface="Trebuchet MS"/>
                <a:ea typeface="Trebuchet MS"/>
                <a:cs typeface="Trebuchet MS"/>
                <a:sym typeface="Trebuchet MS"/>
              </a:rPr>
              <a:t> and </a:t>
            </a:r>
            <a:r>
              <a:rPr b="1" lang="en">
                <a:latin typeface="Trebuchet MS"/>
                <a:ea typeface="Trebuchet MS"/>
                <a:cs typeface="Trebuchet MS"/>
                <a:sym typeface="Trebuchet MS"/>
              </a:rPr>
              <a:t>REST</a:t>
            </a:r>
            <a:r>
              <a:rPr lang="en">
                <a:latin typeface="Trebuchet MS"/>
                <a:ea typeface="Trebuchet MS"/>
                <a:cs typeface="Trebuchet MS"/>
                <a:sym typeface="Trebuchet MS"/>
              </a:rPr>
              <a:t>.</a:t>
            </a:r>
          </a:p>
          <a:p>
            <a:pPr indent="-228600" lvl="0" marL="457200" rtl="0">
              <a:spcBef>
                <a:spcPts val="0"/>
              </a:spcBef>
              <a:buFont typeface="Trebuchet MS"/>
              <a:buChar char="●"/>
            </a:pPr>
            <a:r>
              <a:rPr lang="en">
                <a:latin typeface="Trebuchet MS"/>
                <a:ea typeface="Trebuchet MS"/>
                <a:cs typeface="Trebuchet MS"/>
                <a:sym typeface="Trebuchet MS"/>
              </a:rPr>
              <a:t>We’re going to be exclusively working with </a:t>
            </a:r>
            <a:r>
              <a:rPr b="1" lang="en">
                <a:latin typeface="Trebuchet MS"/>
                <a:ea typeface="Trebuchet MS"/>
                <a:cs typeface="Trebuchet MS"/>
                <a:sym typeface="Trebuchet MS"/>
              </a:rPr>
              <a:t>RESTful APIs</a:t>
            </a:r>
            <a:r>
              <a:rPr lang="en">
                <a:latin typeface="Trebuchet MS"/>
                <a:ea typeface="Trebuchet MS"/>
                <a:cs typeface="Trebuchet MS"/>
                <a:sym typeface="Trebuchet MS"/>
              </a:rPr>
              <a:t> today, as they’re far more prevalent in archives/libraries technologies.</a:t>
            </a:r>
          </a:p>
          <a:p>
            <a:pPr indent="-228600" lvl="0" marL="457200" rtl="0">
              <a:spcBef>
                <a:spcPts val="0"/>
              </a:spcBef>
              <a:buFont typeface="Trebuchet MS"/>
              <a:buChar char="●"/>
            </a:pPr>
            <a:r>
              <a:rPr lang="en">
                <a:latin typeface="Trebuchet MS"/>
                <a:ea typeface="Trebuchet MS"/>
                <a:cs typeface="Trebuchet MS"/>
                <a:sym typeface="Trebuchet MS"/>
              </a:rPr>
              <a:t>REST stands for </a:t>
            </a:r>
            <a:r>
              <a:rPr b="1" lang="en">
                <a:latin typeface="Trebuchet MS"/>
                <a:ea typeface="Trebuchet MS"/>
                <a:cs typeface="Trebuchet MS"/>
                <a:sym typeface="Trebuchet MS"/>
              </a:rPr>
              <a:t>“representational state transfer”</a:t>
            </a:r>
            <a:r>
              <a:rPr lang="en">
                <a:latin typeface="Trebuchet MS"/>
                <a:ea typeface="Trebuchet MS"/>
                <a:cs typeface="Trebuchet MS"/>
                <a:sym typeface="Trebuchet MS"/>
              </a:rPr>
              <a:t> and was defined in 2000 in a doctoral dissertation by Roy Fielding.</a:t>
            </a:r>
          </a:p>
          <a:p>
            <a:pPr indent="-228600" lvl="0" marL="457200" rtl="0">
              <a:spcBef>
                <a:spcPts val="0"/>
              </a:spcBef>
              <a:buFont typeface="Trebuchet MS"/>
              <a:buChar char="●"/>
            </a:pPr>
            <a:r>
              <a:rPr lang="en">
                <a:latin typeface="Trebuchet MS"/>
                <a:ea typeface="Trebuchet MS"/>
                <a:cs typeface="Trebuchet MS"/>
                <a:sym typeface="Trebuchet MS"/>
              </a:rPr>
              <a:t>REST essentially dictates how an application should be able to </a:t>
            </a:r>
            <a:r>
              <a:rPr b="1" lang="en">
                <a:latin typeface="Trebuchet MS"/>
                <a:ea typeface="Trebuchet MS"/>
                <a:cs typeface="Trebuchet MS"/>
                <a:sym typeface="Trebuchet MS"/>
              </a:rPr>
              <a:t>textually interact</a:t>
            </a:r>
            <a:r>
              <a:rPr lang="en">
                <a:latin typeface="Trebuchet MS"/>
                <a:ea typeface="Trebuchet MS"/>
                <a:cs typeface="Trebuchet MS"/>
                <a:sym typeface="Trebuchet MS"/>
              </a:rPr>
              <a:t> with a web service.</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Shape 77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778" name="Shape 778"/>
          <p:cNvSpPr txBox="1"/>
          <p:nvPr/>
        </p:nvSpPr>
        <p:spPr>
          <a:xfrm>
            <a:off x="428000" y="1022875"/>
            <a:ext cx="4110000" cy="38997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Répète: </a:t>
            </a:r>
            <a:r>
              <a:rPr lang="en">
                <a:latin typeface="Trebuchet MS"/>
                <a:ea typeface="Trebuchet MS"/>
                <a:cs typeface="Trebuchet MS"/>
                <a:sym typeface="Trebuchet MS"/>
              </a:rPr>
              <a:t>ASpace offers “container modeling” for the first time in the archives world.</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Every type of box (ex. record carton) in your library gets its own record (a profile), which records its height, width, and depth. </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Every actual box in your collections </a:t>
            </a:r>
            <a:r>
              <a:rPr i="1" lang="en">
                <a:latin typeface="Trebuchet MS"/>
                <a:ea typeface="Trebuchet MS"/>
                <a:cs typeface="Trebuchet MS"/>
                <a:sym typeface="Trebuchet MS"/>
              </a:rPr>
              <a:t>also </a:t>
            </a:r>
            <a:r>
              <a:rPr lang="en">
                <a:latin typeface="Trebuchet MS"/>
                <a:ea typeface="Trebuchet MS"/>
                <a:cs typeface="Trebuchet MS"/>
                <a:sym typeface="Trebuchet MS"/>
              </a:rPr>
              <a:t>gets a record, and this is called a top container. Simply put, this is the thing you put a number on: Box 1.</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So, your archives might have hundreds or thousands of boxes called “Box 1”</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Barcodes make that sane for AS. Hence, AS 1.5 requires some sort of unique code in every top container record.</a:t>
            </a:r>
          </a:p>
        </p:txBody>
      </p:sp>
      <p:pic>
        <p:nvPicPr>
          <p:cNvPr id="779" name="Shape 779"/>
          <p:cNvPicPr preferRelativeResize="0"/>
          <p:nvPr/>
        </p:nvPicPr>
        <p:blipFill>
          <a:blip r:embed="rId3">
            <a:alphaModFix/>
          </a:blip>
          <a:stretch>
            <a:fillRect/>
          </a:stretch>
        </p:blipFill>
        <p:spPr>
          <a:xfrm>
            <a:off x="4538000" y="1565937"/>
            <a:ext cx="4301199" cy="2011615"/>
          </a:xfrm>
          <a:prstGeom prst="rect">
            <a:avLst/>
          </a:prstGeom>
          <a:noFill/>
          <a:ln cap="flat" cmpd="sng" w="9525">
            <a:solidFill>
              <a:srgbClr val="CCCCCC"/>
            </a:solidFill>
            <a:prstDash val="solid"/>
            <a:round/>
            <a:headEnd len="med" w="med" type="none"/>
            <a:tailEnd len="med" w="med" type="none"/>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Shape 78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785" name="Shape 785"/>
          <p:cNvSpPr txBox="1"/>
          <p:nvPr/>
        </p:nvSpPr>
        <p:spPr>
          <a:xfrm>
            <a:off x="374100" y="1022875"/>
            <a:ext cx="8395800" cy="394200"/>
          </a:xfrm>
          <a:prstGeom prst="rect">
            <a:avLst/>
          </a:prstGeom>
          <a:noFill/>
          <a:ln>
            <a:noFill/>
          </a:ln>
        </p:spPr>
        <p:txBody>
          <a:bodyPr anchorCtr="0" anchor="t" bIns="91425" lIns="91425" rIns="91425" tIns="91425">
            <a:noAutofit/>
          </a:bodyPr>
          <a:lstStyle/>
          <a:p>
            <a:pPr lvl="0" rtl="0" algn="ctr">
              <a:spcBef>
                <a:spcPts val="0"/>
              </a:spcBef>
              <a:buNone/>
            </a:pPr>
            <a:r>
              <a:rPr lang="en">
                <a:highlight>
                  <a:srgbClr val="FFFFFF"/>
                </a:highlight>
                <a:latin typeface="Trebuchet MS"/>
                <a:ea typeface="Trebuchet MS"/>
                <a:cs typeface="Trebuchet MS"/>
                <a:sym typeface="Trebuchet MS"/>
              </a:rPr>
              <a:t>Every marathon runner and every top_container must have a unique ID to participate.</a:t>
            </a:r>
          </a:p>
          <a:p>
            <a:pPr lvl="0" rtl="0">
              <a:spcBef>
                <a:spcPts val="0"/>
              </a:spcBef>
              <a:buNone/>
            </a:pPr>
            <a:r>
              <a:t/>
            </a:r>
            <a:endParaRPr>
              <a:highlight>
                <a:srgbClr val="FFFFFF"/>
              </a:highlight>
              <a:latin typeface="Trebuchet MS"/>
              <a:ea typeface="Trebuchet MS"/>
              <a:cs typeface="Trebuchet MS"/>
              <a:sym typeface="Trebuchet MS"/>
            </a:endParaRPr>
          </a:p>
        </p:txBody>
      </p:sp>
      <p:pic>
        <p:nvPicPr>
          <p:cNvPr descr="2014TCSNYCM_Transportation-to-the-Start-page.jpg" id="786" name="Shape 786"/>
          <p:cNvPicPr preferRelativeResize="0"/>
          <p:nvPr/>
        </p:nvPicPr>
        <p:blipFill>
          <a:blip r:embed="rId3">
            <a:alphaModFix/>
          </a:blip>
          <a:stretch>
            <a:fillRect/>
          </a:stretch>
        </p:blipFill>
        <p:spPr>
          <a:xfrm>
            <a:off x="1556692" y="1493275"/>
            <a:ext cx="6030614" cy="34216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792" name="Shape 792"/>
          <p:cNvSpPr txBox="1"/>
          <p:nvPr/>
        </p:nvSpPr>
        <p:spPr>
          <a:xfrm>
            <a:off x="374100" y="1327675"/>
            <a:ext cx="8395800" cy="3657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back to ASpace in your browser (</a:t>
            </a:r>
            <a:r>
              <a:rPr lang="en" sz="1800" u="sng">
                <a:solidFill>
                  <a:schemeClr val="hlink"/>
                </a:solidFill>
                <a:latin typeface="Trebuchet MS"/>
                <a:ea typeface="Trebuchet MS"/>
                <a:cs typeface="Trebuchet MS"/>
                <a:sym typeface="Trebuchet MS"/>
                <a:hlinkClick r:id="rId3"/>
              </a:rPr>
              <a:t>https://ws</a:t>
            </a:r>
            <a:r>
              <a:rPr lang="en" sz="1800" u="sng">
                <a:solidFill>
                  <a:schemeClr val="hlink"/>
                </a:solidFill>
                <a:highlight>
                  <a:srgbClr val="D0E0E3"/>
                </a:highlight>
                <a:latin typeface="Consolas"/>
                <a:ea typeface="Consolas"/>
                <a:cs typeface="Consolas"/>
                <a:sym typeface="Consolas"/>
                <a:hlinkClick r:id="rId4"/>
              </a:rPr>
              <a:t>[your#]</a:t>
            </a:r>
            <a:r>
              <a:rPr lang="en" sz="1800" u="sng">
                <a:solidFill>
                  <a:schemeClr val="hlink"/>
                </a:solidFill>
                <a:latin typeface="Trebuchet MS"/>
                <a:ea typeface="Trebuchet MS"/>
                <a:cs typeface="Trebuchet MS"/>
                <a:sym typeface="Trebuchet MS"/>
                <a:hlinkClick r:id="rId5"/>
              </a:rPr>
              <a:t>.lyrasistechnology.org</a:t>
            </a:r>
            <a:r>
              <a:rPr lang="en" sz="1800">
                <a:highlight>
                  <a:srgbClr val="FFFFFF"/>
                </a:highlight>
                <a:latin typeface="Trebuchet MS"/>
                <a:ea typeface="Trebuchet MS"/>
                <a:cs typeface="Trebuchet MS"/>
                <a:sym typeface="Trebuchet MS"/>
              </a:rPr>
              <a:t>)</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Browse &gt; Resources &gt; Gérard Defaux papers &gt; View &gt; expand Research Materials &gt; click on any file &gt; scroll down to Instances &gt; see fake barcode</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These are the barcodes generated by the barcoder plugin. Hopkins has thousands of them.</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to our </a:t>
            </a:r>
            <a:r>
              <a:rPr lang="en" sz="1800" u="sng">
                <a:solidFill>
                  <a:schemeClr val="hlink"/>
                </a:solidFill>
                <a:highlight>
                  <a:srgbClr val="FFFFFF"/>
                </a:highlight>
                <a:latin typeface="Trebuchet MS"/>
                <a:ea typeface="Trebuchet MS"/>
                <a:cs typeface="Trebuchet MS"/>
                <a:sym typeface="Trebuchet MS"/>
                <a:hlinkClick r:id="rId6"/>
              </a:rPr>
              <a:t>GitHub</a:t>
            </a:r>
            <a:r>
              <a:rPr lang="en" sz="1800">
                <a:highlight>
                  <a:srgbClr val="FFFFFF"/>
                </a:highlight>
                <a:latin typeface="Trebuchet MS"/>
                <a:ea typeface="Trebuchet MS"/>
                <a:cs typeface="Trebuchet MS"/>
                <a:sym typeface="Trebuchet MS"/>
              </a:rPr>
              <a:t> and look at </a:t>
            </a:r>
            <a:r>
              <a:rPr i="1" lang="en" sz="1800">
                <a:highlight>
                  <a:srgbClr val="FFFFFF"/>
                </a:highlight>
                <a:latin typeface="Trebuchet MS"/>
                <a:ea typeface="Trebuchet MS"/>
                <a:cs typeface="Trebuchet MS"/>
                <a:sym typeface="Trebuchet MS"/>
              </a:rPr>
              <a:t>barcodes.csv</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Shape 79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798" name="Shape 798"/>
          <p:cNvSpPr txBox="1"/>
          <p:nvPr/>
        </p:nvSpPr>
        <p:spPr>
          <a:xfrm>
            <a:off x="374100" y="1022875"/>
            <a:ext cx="8395800" cy="36579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If you’re in ASpace, you will have some version of this problem, which is why we’re featuring it.</a:t>
            </a:r>
          </a:p>
          <a:p>
            <a:pPr lvl="0" rtl="0" algn="ctr">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Your top containers might: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barcodes already! Well, this is still a lesson in editing records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“faux codes,” like the ones in the AS vagrant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nothing, and you have no idea where to start. We’ll have to refer you to the </a:t>
            </a:r>
            <a:r>
              <a:rPr lang="en" u="sng">
                <a:solidFill>
                  <a:schemeClr val="hlink"/>
                </a:solidFill>
                <a:highlight>
                  <a:srgbClr val="FFFFFF"/>
                </a:highlight>
                <a:latin typeface="Trebuchet MS"/>
                <a:ea typeface="Trebuchet MS"/>
                <a:cs typeface="Trebuchet MS"/>
                <a:sym typeface="Trebuchet MS"/>
                <a:hlinkClick r:id="rId3"/>
              </a:rPr>
              <a:t>AS 1.5 instructions</a:t>
            </a:r>
            <a:r>
              <a:rPr lang="en">
                <a:highlight>
                  <a:srgbClr val="FFFFFF"/>
                </a:highlight>
                <a:latin typeface="Trebuchet MS"/>
                <a:ea typeface="Trebuchet MS"/>
                <a:cs typeface="Trebuchet MS"/>
                <a:sym typeface="Trebuchet MS"/>
              </a:rPr>
              <a:t> and </a:t>
            </a:r>
            <a:r>
              <a:rPr lang="en" u="sng">
                <a:solidFill>
                  <a:schemeClr val="hlink"/>
                </a:solidFill>
                <a:highlight>
                  <a:srgbClr val="FFFFFF"/>
                </a:highlight>
                <a:latin typeface="Trebuchet MS"/>
                <a:ea typeface="Trebuchet MS"/>
                <a:cs typeface="Trebuchet MS"/>
                <a:sym typeface="Trebuchet MS"/>
                <a:hlinkClick r:id="rId4"/>
              </a:rPr>
              <a:t>this plugin</a:t>
            </a:r>
            <a:r>
              <a:rPr lang="en">
                <a:highlight>
                  <a:srgbClr val="FFFFFF"/>
                </a:highlight>
                <a:latin typeface="Trebuchet MS"/>
                <a:ea typeface="Trebuchet MS"/>
                <a:cs typeface="Trebuchet MS"/>
                <a:sym typeface="Trebuchet MS"/>
              </a:rPr>
              <a:t> by Chris Fitzpatrick</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So let’s fix our problem and imagine it working at scale.</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Shape 80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804" name="Shape 804"/>
          <p:cNvSpPr txBox="1"/>
          <p:nvPr/>
        </p:nvSpPr>
        <p:spPr>
          <a:xfrm>
            <a:off x="374100" y="1263625"/>
            <a:ext cx="8395800" cy="34170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Let’s investigate the Gérard Defaux papers in your instance of ArchivesSpace</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Look at the instances attached to the archival objects under the “Research Materials” series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These are “fauxcodes”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We want our REAL barcodes!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Luckily, we were able to map the fauxcode to the “real” barcode and generate a csv with this information</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Let’s take a look at “barcodes.csv”</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08" name="Shape 808"/>
        <p:cNvGrpSpPr/>
        <p:nvPr/>
      </p:nvGrpSpPr>
      <p:grpSpPr>
        <a:xfrm>
          <a:off x="0" y="0"/>
          <a:ext cx="0" cy="0"/>
          <a:chOff x="0" y="0"/>
          <a:chExt cx="0" cy="0"/>
        </a:xfrm>
      </p:grpSpPr>
      <p:cxnSp>
        <p:nvCxnSpPr>
          <p:cNvPr id="809" name="Shape 809"/>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810" name="Shape 810"/>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811" name="Shape 811"/>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812" name="Shape 812"/>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https://ws</a:t>
            </a:r>
            <a:r>
              <a:rPr lang="en" u="sng">
                <a:solidFill>
                  <a:schemeClr val="hlink"/>
                </a:solidFill>
                <a:highlight>
                  <a:srgbClr val="D0E0E3"/>
                </a:highlight>
                <a:latin typeface="Consolas"/>
                <a:ea typeface="Consolas"/>
                <a:cs typeface="Consolas"/>
                <a:sym typeface="Consolas"/>
                <a:hlinkClick r:id="rId4"/>
              </a:rPr>
              <a:t>[your#]</a:t>
            </a:r>
            <a:r>
              <a:rPr lang="en" u="sng">
                <a:solidFill>
                  <a:schemeClr val="hlink"/>
                </a:solidFill>
                <a:latin typeface="Trebuchet MS"/>
                <a:ea typeface="Trebuchet MS"/>
                <a:cs typeface="Trebuchet MS"/>
                <a:sym typeface="Trebuchet MS"/>
                <a:hlinkClick r:id="rId5"/>
              </a:rPr>
              <a:t>.lyrasistechnology.org</a:t>
            </a:r>
            <a:r>
              <a:rPr lang="en">
                <a:solidFill>
                  <a:schemeClr val="dk2"/>
                </a:solidFill>
                <a:latin typeface="Trebuchet MS"/>
                <a:ea typeface="Trebuchet MS"/>
                <a:cs typeface="Trebuchet MS"/>
                <a:sym typeface="Trebuchet MS"/>
              </a:rPr>
              <a:t>)</a:t>
            </a:r>
          </a:p>
        </p:txBody>
      </p:sp>
      <p:sp>
        <p:nvSpPr>
          <p:cNvPr id="813" name="Shape 813"/>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highlight>
                  <a:srgbClr val="D0E0E3"/>
                </a:highlight>
                <a:latin typeface="Consolas"/>
                <a:ea typeface="Consolas"/>
                <a:cs typeface="Consolas"/>
                <a:sym typeface="Consolas"/>
              </a:rPr>
              <a:t>ASpace_API_Workshop</a:t>
            </a:r>
            <a:r>
              <a:rPr lang="en">
                <a:solidFill>
                  <a:schemeClr val="dk2"/>
                </a:solidFill>
                <a:latin typeface="Trebuchet MS"/>
                <a:ea typeface="Trebuchet MS"/>
                <a:cs typeface="Trebuchet MS"/>
                <a:sym typeface="Trebuchet MS"/>
              </a:rPr>
              <a:t> to enter the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6"/>
              </a:rPr>
              <a:t>https://ws</a:t>
            </a:r>
            <a:r>
              <a:rPr lang="en" u="sng">
                <a:solidFill>
                  <a:schemeClr val="hlink"/>
                </a:solidFill>
                <a:highlight>
                  <a:srgbClr val="D0E0E3"/>
                </a:highlight>
                <a:latin typeface="Consolas"/>
                <a:ea typeface="Consolas"/>
                <a:cs typeface="Consolas"/>
                <a:sym typeface="Consolas"/>
                <a:hlinkClick r:id="rId7"/>
              </a:rPr>
              <a:t>[your#]</a:t>
            </a:r>
            <a:r>
              <a:rPr lang="en" u="sng">
                <a:solidFill>
                  <a:schemeClr val="hlink"/>
                </a:solidFill>
                <a:latin typeface="Trebuchet MS"/>
                <a:ea typeface="Trebuchet MS"/>
                <a:cs typeface="Trebuchet MS"/>
                <a:sym typeface="Trebuchet MS"/>
                <a:hlinkClick r:id="rId8"/>
              </a:rPr>
              <a:t>.lyrasistechnology.org</a:t>
            </a:r>
            <a:r>
              <a:rPr lang="en">
                <a:solidFill>
                  <a:schemeClr val="dk2"/>
                </a:solidFill>
                <a:latin typeface="Trebuchet MS"/>
                <a:ea typeface="Trebuchet MS"/>
                <a:cs typeface="Trebuchet MS"/>
                <a:sym typeface="Trebuchet MS"/>
              </a:rPr>
              <a:t>)</a:t>
            </a:r>
          </a:p>
        </p:txBody>
      </p:sp>
      <p:sp>
        <p:nvSpPr>
          <p:cNvPr id="814" name="Shape 81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815" name="Shape 81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a:t>
            </a:r>
            <a:r>
              <a:rPr lang="en">
                <a:solidFill>
                  <a:srgbClr val="FFFFFF"/>
                </a:solidFill>
              </a:rPr>
              <a:t>Edit barcodes</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Shape 820"/>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821" name="Shape 821"/>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825" name="Shape 825"/>
        <p:cNvGrpSpPr/>
        <p:nvPr/>
      </p:nvGrpSpPr>
      <p:grpSpPr>
        <a:xfrm>
          <a:off x="0" y="0"/>
          <a:ext cx="0" cy="0"/>
          <a:chOff x="0" y="0"/>
          <a:chExt cx="0" cy="0"/>
        </a:xfrm>
      </p:grpSpPr>
      <p:sp>
        <p:nvSpPr>
          <p:cNvPr id="826" name="Shape 82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Link profiles</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832" name="Shape 832"/>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833" name="Shape 833"/>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834" name="Shape 834"/>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5" name="Shape 835"/>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6" name="Shape 836"/>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7" name="Shape 837"/>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And here!</a:t>
            </a:r>
          </a:p>
        </p:txBody>
      </p:sp>
      <p:sp>
        <p:nvSpPr>
          <p:cNvPr id="838" name="Shape 838"/>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839" name="Shape 839"/>
          <p:cNvSpPr/>
          <p:nvPr/>
        </p:nvSpPr>
        <p:spPr>
          <a:xfrm>
            <a:off x="409172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0" name="Shape 840"/>
          <p:cNvSpPr txBox="1"/>
          <p:nvPr/>
        </p:nvSpPr>
        <p:spPr>
          <a:xfrm>
            <a:off x="412105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We’re here</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Shape 84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Linking profiles to containers</a:t>
            </a:r>
          </a:p>
        </p:txBody>
      </p:sp>
      <p:sp>
        <p:nvSpPr>
          <p:cNvPr id="846" name="Shape 846"/>
          <p:cNvSpPr/>
          <p:nvPr/>
        </p:nvSpPr>
        <p:spPr>
          <a:xfrm>
            <a:off x="986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847" name="Shape 847"/>
          <p:cNvSpPr txBox="1"/>
          <p:nvPr/>
        </p:nvSpPr>
        <p:spPr>
          <a:xfrm>
            <a:off x="1266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Container Profiles</a:t>
            </a:r>
          </a:p>
        </p:txBody>
      </p:sp>
      <p:sp>
        <p:nvSpPr>
          <p:cNvPr id="848" name="Shape 848"/>
          <p:cNvSpPr/>
          <p:nvPr/>
        </p:nvSpPr>
        <p:spPr>
          <a:xfrm>
            <a:off x="5558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849" name="Shape 849"/>
          <p:cNvSpPr txBox="1"/>
          <p:nvPr/>
        </p:nvSpPr>
        <p:spPr>
          <a:xfrm>
            <a:off x="5838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Top_Containers</a:t>
            </a:r>
          </a:p>
        </p:txBody>
      </p:sp>
      <p:sp>
        <p:nvSpPr>
          <p:cNvPr id="850" name="Shape 850"/>
          <p:cNvSpPr/>
          <p:nvPr/>
        </p:nvSpPr>
        <p:spPr>
          <a:xfrm>
            <a:off x="3842350" y="2008500"/>
            <a:ext cx="1242600" cy="506400"/>
          </a:xfrm>
          <a:prstGeom prst="leftRightArrow">
            <a:avLst>
              <a:gd fmla="val 50000" name="adj1"/>
              <a:gd fmla="val 50000" name="adj2"/>
            </a:avLst>
          </a:prstGeom>
          <a:noFill/>
          <a:ln cap="flat" cmpd="sng" w="9525">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